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diagrams/colors1.xml" ContentType="application/vnd.openxmlformats-officedocument.drawingml.diagramColor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notesMasterIdLst>
    <p:notesMasterId r:id="rId110"/>
  </p:notesMasterIdLst>
  <p:handoutMasterIdLst>
    <p:handoutMasterId r:id="rId111"/>
  </p:handoutMasterIdLst>
  <p:sldIdLst>
    <p:sldId id="432" r:id="rId2"/>
    <p:sldId id="409" r:id="rId3"/>
    <p:sldId id="259" r:id="rId4"/>
    <p:sldId id="257" r:id="rId5"/>
    <p:sldId id="260" r:id="rId6"/>
    <p:sldId id="258" r:id="rId7"/>
    <p:sldId id="261" r:id="rId8"/>
    <p:sldId id="262" r:id="rId9"/>
    <p:sldId id="265" r:id="rId10"/>
    <p:sldId id="433" r:id="rId11"/>
    <p:sldId id="434" r:id="rId12"/>
    <p:sldId id="273" r:id="rId13"/>
    <p:sldId id="274" r:id="rId14"/>
    <p:sldId id="277" r:id="rId15"/>
    <p:sldId id="278" r:id="rId16"/>
    <p:sldId id="279" r:id="rId17"/>
    <p:sldId id="282" r:id="rId18"/>
    <p:sldId id="414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2" r:id="rId28"/>
    <p:sldId id="293" r:id="rId29"/>
    <p:sldId id="294" r:id="rId30"/>
    <p:sldId id="296" r:id="rId31"/>
    <p:sldId id="374" r:id="rId32"/>
    <p:sldId id="298" r:id="rId33"/>
    <p:sldId id="300" r:id="rId34"/>
    <p:sldId id="301" r:id="rId35"/>
    <p:sldId id="302" r:id="rId36"/>
    <p:sldId id="304" r:id="rId37"/>
    <p:sldId id="306" r:id="rId38"/>
    <p:sldId id="415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3" r:id="rId64"/>
    <p:sldId id="334" r:id="rId65"/>
    <p:sldId id="335" r:id="rId66"/>
    <p:sldId id="336" r:id="rId67"/>
    <p:sldId id="337" r:id="rId68"/>
    <p:sldId id="338" r:id="rId69"/>
    <p:sldId id="341" r:id="rId70"/>
    <p:sldId id="342" r:id="rId71"/>
    <p:sldId id="416" r:id="rId72"/>
    <p:sldId id="345" r:id="rId73"/>
    <p:sldId id="352" r:id="rId74"/>
    <p:sldId id="353" r:id="rId75"/>
    <p:sldId id="354" r:id="rId76"/>
    <p:sldId id="356" r:id="rId77"/>
    <p:sldId id="358" r:id="rId78"/>
    <p:sldId id="357" r:id="rId79"/>
    <p:sldId id="360" r:id="rId80"/>
    <p:sldId id="364" r:id="rId81"/>
    <p:sldId id="454" r:id="rId82"/>
    <p:sldId id="455" r:id="rId83"/>
    <p:sldId id="418" r:id="rId84"/>
    <p:sldId id="346" r:id="rId85"/>
    <p:sldId id="347" r:id="rId86"/>
    <p:sldId id="348" r:id="rId87"/>
    <p:sldId id="349" r:id="rId88"/>
    <p:sldId id="362" r:id="rId89"/>
    <p:sldId id="419" r:id="rId90"/>
    <p:sldId id="457" r:id="rId91"/>
    <p:sldId id="370" r:id="rId92"/>
    <p:sldId id="373" r:id="rId93"/>
    <p:sldId id="413" r:id="rId94"/>
    <p:sldId id="272" r:id="rId95"/>
    <p:sldId id="417" r:id="rId96"/>
    <p:sldId id="420" r:id="rId97"/>
    <p:sldId id="421" r:id="rId98"/>
    <p:sldId id="422" r:id="rId99"/>
    <p:sldId id="423" r:id="rId100"/>
    <p:sldId id="424" r:id="rId101"/>
    <p:sldId id="425" r:id="rId102"/>
    <p:sldId id="426" r:id="rId103"/>
    <p:sldId id="427" r:id="rId104"/>
    <p:sldId id="428" r:id="rId105"/>
    <p:sldId id="429" r:id="rId106"/>
    <p:sldId id="430" r:id="rId107"/>
    <p:sldId id="431" r:id="rId108"/>
    <p:sldId id="408" r:id="rId109"/>
  </p:sldIdLst>
  <p:sldSz cx="9144000" cy="6858000" type="screen4x3"/>
  <p:notesSz cx="6888163" cy="100187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6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niko Ilyes" initials="EI" lastIdx="2" clrIdx="0">
    <p:extLst>
      <p:ext uri="{19B8F6BF-5375-455C-9EA6-DF929625EA0E}">
        <p15:presenceInfo xmlns:p15="http://schemas.microsoft.com/office/powerpoint/2012/main" userId="073219e8400ee5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24E"/>
    <a:srgbClr val="49482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842" autoAdjust="0"/>
  </p:normalViewPr>
  <p:slideViewPr>
    <p:cSldViewPr>
      <p:cViewPr varScale="1">
        <p:scale>
          <a:sx n="62" d="100"/>
          <a:sy n="62" d="100"/>
        </p:scale>
        <p:origin x="138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>
        <p:scale>
          <a:sx n="100" d="100"/>
          <a:sy n="100" d="100"/>
        </p:scale>
        <p:origin x="3115" y="-394"/>
      </p:cViewPr>
      <p:guideLst>
        <p:guide orient="horz" pos="3156"/>
        <p:guide pos="217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customXml" Target="../customXml/item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commentAuthors" Target="commentAuthor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118" Type="http://schemas.openxmlformats.org/officeDocument/2006/relationships/customXml" Target="../customXml/item2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viewProps" Target="viewProps.xml"/><Relationship Id="rId119" Type="http://schemas.openxmlformats.org/officeDocument/2006/relationships/customXml" Target="../customXml/item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75BBAF-A23D-4C8C-86B9-F0F8414072A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77F6687-31CE-4B44-8F1A-FDCBAD547A6C}">
      <dgm:prSet phldrT="[Text]"/>
      <dgm:spPr/>
      <dgm:t>
        <a:bodyPr/>
        <a:lstStyle/>
        <a:p>
          <a:r>
            <a:rPr lang="hu-HU" i="1" dirty="0">
              <a:solidFill>
                <a:schemeClr val="bg1">
                  <a:lumMod val="95000"/>
                </a:schemeClr>
              </a:solidFill>
            </a:rPr>
            <a:t>Rendszergazdaként kezelnem kell a felhasználókat.</a:t>
          </a:r>
          <a:endParaRPr lang="hu-HU" dirty="0">
            <a:solidFill>
              <a:schemeClr val="bg1">
                <a:lumMod val="95000"/>
              </a:schemeClr>
            </a:solidFill>
          </a:endParaRPr>
        </a:p>
      </dgm:t>
    </dgm:pt>
    <dgm:pt modelId="{206AD449-3B31-4BE0-B76F-7A08A3E1B054}" type="parTrans" cxnId="{26DC3CE6-62DE-4CBA-B111-89878407AD70}">
      <dgm:prSet/>
      <dgm:spPr/>
      <dgm:t>
        <a:bodyPr/>
        <a:lstStyle/>
        <a:p>
          <a:endParaRPr lang="hu-HU">
            <a:solidFill>
              <a:schemeClr val="tx1"/>
            </a:solidFill>
          </a:endParaRPr>
        </a:p>
      </dgm:t>
    </dgm:pt>
    <dgm:pt modelId="{02910ADB-1EF9-4E5D-8A90-4D597BDC50A8}" type="sibTrans" cxnId="{26DC3CE6-62DE-4CBA-B111-89878407AD70}">
      <dgm:prSet/>
      <dgm:spPr/>
      <dgm:t>
        <a:bodyPr/>
        <a:lstStyle/>
        <a:p>
          <a:endParaRPr lang="hu-HU">
            <a:solidFill>
              <a:schemeClr val="tx1"/>
            </a:solidFill>
          </a:endParaRPr>
        </a:p>
      </dgm:t>
    </dgm:pt>
    <dgm:pt modelId="{BF7BFAD2-0836-4305-A5E0-DA63FF333553}">
      <dgm:prSet phldrT="[Text]"/>
      <dgm:spPr/>
      <dgm:t>
        <a:bodyPr/>
        <a:lstStyle/>
        <a:p>
          <a:r>
            <a:rPr lang="hu-HU" i="1" dirty="0">
              <a:solidFill>
                <a:schemeClr val="bg1">
                  <a:lumMod val="95000"/>
                </a:schemeClr>
              </a:solidFill>
            </a:rPr>
            <a:t>Rendszergazdaként létre kell hoznom felhasználókat.</a:t>
          </a:r>
          <a:endParaRPr lang="hu-HU" dirty="0">
            <a:solidFill>
              <a:schemeClr val="bg1">
                <a:lumMod val="95000"/>
              </a:schemeClr>
            </a:solidFill>
          </a:endParaRPr>
        </a:p>
      </dgm:t>
    </dgm:pt>
    <dgm:pt modelId="{8B2AB42F-76C8-4930-B22F-8CC95BB8B657}" type="parTrans" cxnId="{76282548-8BAD-4AE7-AED6-F8FE2F73F445}">
      <dgm:prSet/>
      <dgm:spPr/>
      <dgm:t>
        <a:bodyPr/>
        <a:lstStyle/>
        <a:p>
          <a:endParaRPr lang="hu-HU">
            <a:solidFill>
              <a:schemeClr val="tx1"/>
            </a:solidFill>
          </a:endParaRPr>
        </a:p>
      </dgm:t>
    </dgm:pt>
    <dgm:pt modelId="{D702EE1B-332B-4600-9D72-EDB233C5D9A7}" type="sibTrans" cxnId="{76282548-8BAD-4AE7-AED6-F8FE2F73F445}">
      <dgm:prSet/>
      <dgm:spPr/>
      <dgm:t>
        <a:bodyPr/>
        <a:lstStyle/>
        <a:p>
          <a:endParaRPr lang="hu-HU">
            <a:solidFill>
              <a:schemeClr val="tx1"/>
            </a:solidFill>
          </a:endParaRPr>
        </a:p>
      </dgm:t>
    </dgm:pt>
    <dgm:pt modelId="{F4E1FF14-1F21-4AAB-A3EF-B18FDAF6C48A}">
      <dgm:prSet phldrT="[Text]"/>
      <dgm:spPr/>
      <dgm:t>
        <a:bodyPr/>
        <a:lstStyle/>
        <a:p>
          <a:r>
            <a:rPr lang="hu-HU" i="1" dirty="0">
              <a:solidFill>
                <a:schemeClr val="bg1">
                  <a:lumMod val="95000"/>
                </a:schemeClr>
              </a:solidFill>
            </a:rPr>
            <a:t>Rendszergazdaként törölnöm kell felhasználókat.</a:t>
          </a:r>
          <a:endParaRPr lang="hu-HU" dirty="0">
            <a:solidFill>
              <a:schemeClr val="bg1">
                <a:lumMod val="95000"/>
              </a:schemeClr>
            </a:solidFill>
          </a:endParaRPr>
        </a:p>
      </dgm:t>
    </dgm:pt>
    <dgm:pt modelId="{5B334290-6D52-427C-BBAE-27B353197F65}" type="parTrans" cxnId="{0EFB7956-A651-4910-A8B8-EDC5DAC43BAA}">
      <dgm:prSet/>
      <dgm:spPr/>
      <dgm:t>
        <a:bodyPr/>
        <a:lstStyle/>
        <a:p>
          <a:endParaRPr lang="hu-HU">
            <a:solidFill>
              <a:schemeClr val="tx1"/>
            </a:solidFill>
          </a:endParaRPr>
        </a:p>
      </dgm:t>
    </dgm:pt>
    <dgm:pt modelId="{3F5E6E56-B504-456E-B857-447AE741FA11}" type="sibTrans" cxnId="{0EFB7956-A651-4910-A8B8-EDC5DAC43BAA}">
      <dgm:prSet/>
      <dgm:spPr/>
      <dgm:t>
        <a:bodyPr/>
        <a:lstStyle/>
        <a:p>
          <a:endParaRPr lang="hu-HU">
            <a:solidFill>
              <a:schemeClr val="tx1"/>
            </a:solidFill>
          </a:endParaRPr>
        </a:p>
      </dgm:t>
    </dgm:pt>
    <dgm:pt modelId="{9D3AF912-4E36-4C7B-8AFF-1A2CF57FAA6C}">
      <dgm:prSet phldrT="[Text]"/>
      <dgm:spPr/>
      <dgm:t>
        <a:bodyPr/>
        <a:lstStyle/>
        <a:p>
          <a:r>
            <a:rPr lang="hu-HU" i="1" dirty="0">
              <a:solidFill>
                <a:schemeClr val="bg1">
                  <a:lumMod val="95000"/>
                </a:schemeClr>
              </a:solidFill>
            </a:rPr>
            <a:t>Rendszergazdaként módosítani kell felhasználókat.</a:t>
          </a:r>
          <a:endParaRPr lang="hu-HU" dirty="0">
            <a:solidFill>
              <a:schemeClr val="bg1">
                <a:lumMod val="95000"/>
              </a:schemeClr>
            </a:solidFill>
          </a:endParaRPr>
        </a:p>
      </dgm:t>
    </dgm:pt>
    <dgm:pt modelId="{55ECA672-FA01-4135-91B3-1CD8B13FE9FC}" type="parTrans" cxnId="{9B790824-6DD0-42EA-9A9D-9BBFE289EB96}">
      <dgm:prSet/>
      <dgm:spPr/>
      <dgm:t>
        <a:bodyPr/>
        <a:lstStyle/>
        <a:p>
          <a:endParaRPr lang="hu-HU">
            <a:solidFill>
              <a:schemeClr val="tx1"/>
            </a:solidFill>
          </a:endParaRPr>
        </a:p>
      </dgm:t>
    </dgm:pt>
    <dgm:pt modelId="{78A8106E-0CA9-4226-A533-F7B28A98B260}" type="sibTrans" cxnId="{9B790824-6DD0-42EA-9A9D-9BBFE289EB96}">
      <dgm:prSet/>
      <dgm:spPr/>
      <dgm:t>
        <a:bodyPr/>
        <a:lstStyle/>
        <a:p>
          <a:endParaRPr lang="hu-HU">
            <a:solidFill>
              <a:schemeClr val="tx1"/>
            </a:solidFill>
          </a:endParaRPr>
        </a:p>
      </dgm:t>
    </dgm:pt>
    <dgm:pt modelId="{86AED220-3FAB-4F16-AE1F-E0FC6AE91D42}">
      <dgm:prSet phldrT="[Text]"/>
      <dgm:spPr/>
      <dgm:t>
        <a:bodyPr/>
        <a:lstStyle/>
        <a:p>
          <a:r>
            <a:rPr lang="hu-HU" i="1" dirty="0">
              <a:solidFill>
                <a:schemeClr val="bg1">
                  <a:lumMod val="95000"/>
                </a:schemeClr>
              </a:solidFill>
            </a:rPr>
            <a:t>Rendszergazdaként felhasználói csoportokat kell létrehoznom.</a:t>
          </a:r>
          <a:endParaRPr lang="hu-HU" dirty="0">
            <a:solidFill>
              <a:schemeClr val="bg1">
                <a:lumMod val="95000"/>
              </a:schemeClr>
            </a:solidFill>
          </a:endParaRPr>
        </a:p>
      </dgm:t>
    </dgm:pt>
    <dgm:pt modelId="{55601483-AFF4-452D-9BD5-01AC05EAC78F}" type="parTrans" cxnId="{0DD4AEEB-8159-4E3A-AC4F-4463F7AFFCB3}">
      <dgm:prSet/>
      <dgm:spPr/>
      <dgm:t>
        <a:bodyPr/>
        <a:lstStyle/>
        <a:p>
          <a:endParaRPr lang="hu-HU">
            <a:solidFill>
              <a:schemeClr val="tx1"/>
            </a:solidFill>
          </a:endParaRPr>
        </a:p>
      </dgm:t>
    </dgm:pt>
    <dgm:pt modelId="{608AC9D4-AF6E-4A82-8866-A3A76250600B}" type="sibTrans" cxnId="{0DD4AEEB-8159-4E3A-AC4F-4463F7AFFCB3}">
      <dgm:prSet/>
      <dgm:spPr/>
      <dgm:t>
        <a:bodyPr/>
        <a:lstStyle/>
        <a:p>
          <a:endParaRPr lang="hu-HU">
            <a:solidFill>
              <a:schemeClr val="tx1"/>
            </a:solidFill>
          </a:endParaRPr>
        </a:p>
      </dgm:t>
    </dgm:pt>
    <dgm:pt modelId="{B3CA9FE7-F54B-48E4-8F00-3EE62ED52126}">
      <dgm:prSet phldrT="[Text]"/>
      <dgm:spPr/>
      <dgm:t>
        <a:bodyPr/>
        <a:lstStyle/>
        <a:p>
          <a:r>
            <a:rPr lang="hu-HU" dirty="0">
              <a:solidFill>
                <a:schemeClr val="bg1">
                  <a:lumMod val="95000"/>
                </a:schemeClr>
              </a:solidFill>
            </a:rPr>
            <a:t>…</a:t>
          </a:r>
        </a:p>
      </dgm:t>
    </dgm:pt>
    <dgm:pt modelId="{266EF33E-DAA5-4373-AFCD-EE2D7D1427CB}" type="parTrans" cxnId="{2DC52C94-2FDB-4327-B71B-AA95643A9415}">
      <dgm:prSet/>
      <dgm:spPr/>
      <dgm:t>
        <a:bodyPr/>
        <a:lstStyle/>
        <a:p>
          <a:endParaRPr lang="hu-HU">
            <a:solidFill>
              <a:schemeClr val="tx1"/>
            </a:solidFill>
          </a:endParaRPr>
        </a:p>
      </dgm:t>
    </dgm:pt>
    <dgm:pt modelId="{68B5E9BB-676A-4DC2-90DA-BA5D9EB2A370}" type="sibTrans" cxnId="{2DC52C94-2FDB-4327-B71B-AA95643A9415}">
      <dgm:prSet/>
      <dgm:spPr/>
      <dgm:t>
        <a:bodyPr/>
        <a:lstStyle/>
        <a:p>
          <a:endParaRPr lang="hu-HU">
            <a:solidFill>
              <a:schemeClr val="tx1"/>
            </a:solidFill>
          </a:endParaRPr>
        </a:p>
      </dgm:t>
    </dgm:pt>
    <dgm:pt modelId="{6BD51388-489B-40AF-87A6-38B1CE27C8B4}">
      <dgm:prSet phldrT="[Text]"/>
      <dgm:spPr/>
      <dgm:t>
        <a:bodyPr/>
        <a:lstStyle/>
        <a:p>
          <a:r>
            <a:rPr lang="hu-HU" i="1" dirty="0">
              <a:solidFill>
                <a:schemeClr val="bg1">
                  <a:lumMod val="95000"/>
                </a:schemeClr>
              </a:solidFill>
            </a:rPr>
            <a:t>Rendszergazdaként meg kell változtatnom a felhasználó jelszavát</a:t>
          </a:r>
          <a:endParaRPr lang="hu-HU" dirty="0">
            <a:solidFill>
              <a:schemeClr val="bg1">
                <a:lumMod val="95000"/>
              </a:schemeClr>
            </a:solidFill>
          </a:endParaRPr>
        </a:p>
      </dgm:t>
    </dgm:pt>
    <dgm:pt modelId="{D5446C1C-E655-4E83-94D6-215C6BE59EA0}" type="parTrans" cxnId="{5FED8F09-500A-439C-A1DF-15A609B393DF}">
      <dgm:prSet/>
      <dgm:spPr/>
      <dgm:t>
        <a:bodyPr/>
        <a:lstStyle/>
        <a:p>
          <a:endParaRPr lang="hu-HU">
            <a:solidFill>
              <a:schemeClr val="tx1"/>
            </a:solidFill>
          </a:endParaRPr>
        </a:p>
      </dgm:t>
    </dgm:pt>
    <dgm:pt modelId="{3624F4C0-BD0A-4066-B167-5C4C60A00E54}" type="sibTrans" cxnId="{5FED8F09-500A-439C-A1DF-15A609B393DF}">
      <dgm:prSet/>
      <dgm:spPr/>
      <dgm:t>
        <a:bodyPr/>
        <a:lstStyle/>
        <a:p>
          <a:endParaRPr lang="hu-HU">
            <a:solidFill>
              <a:schemeClr val="tx1"/>
            </a:solidFill>
          </a:endParaRPr>
        </a:p>
      </dgm:t>
    </dgm:pt>
    <dgm:pt modelId="{A1208384-81D4-4F94-ADC2-B2C3C71FD57C}">
      <dgm:prSet phldrT="[Text]"/>
      <dgm:spPr/>
      <dgm:t>
        <a:bodyPr/>
        <a:lstStyle/>
        <a:p>
          <a:r>
            <a:rPr lang="hu-HU" i="1" dirty="0">
              <a:solidFill>
                <a:schemeClr val="bg1">
                  <a:lumMod val="95000"/>
                </a:schemeClr>
              </a:solidFill>
            </a:rPr>
            <a:t>Rendszergazdaként meg kell változtatnom a felhasználó jogosultságát</a:t>
          </a:r>
          <a:endParaRPr lang="hu-HU" dirty="0">
            <a:solidFill>
              <a:schemeClr val="bg1">
                <a:lumMod val="95000"/>
              </a:schemeClr>
            </a:solidFill>
          </a:endParaRPr>
        </a:p>
      </dgm:t>
    </dgm:pt>
    <dgm:pt modelId="{3EB91517-DBE9-4118-8D87-F7CB24947FD7}" type="parTrans" cxnId="{855E08EB-EDFF-407F-869D-791E139AE9E8}">
      <dgm:prSet/>
      <dgm:spPr/>
      <dgm:t>
        <a:bodyPr/>
        <a:lstStyle/>
        <a:p>
          <a:endParaRPr lang="hu-HU">
            <a:solidFill>
              <a:schemeClr val="tx1"/>
            </a:solidFill>
          </a:endParaRPr>
        </a:p>
      </dgm:t>
    </dgm:pt>
    <dgm:pt modelId="{FEE2440E-3F83-411A-B4AB-60A9DD5F39ED}" type="sibTrans" cxnId="{855E08EB-EDFF-407F-869D-791E139AE9E8}">
      <dgm:prSet/>
      <dgm:spPr/>
      <dgm:t>
        <a:bodyPr/>
        <a:lstStyle/>
        <a:p>
          <a:endParaRPr lang="hu-HU">
            <a:solidFill>
              <a:schemeClr val="tx1"/>
            </a:solidFill>
          </a:endParaRPr>
        </a:p>
      </dgm:t>
    </dgm:pt>
    <dgm:pt modelId="{CB99F69C-3485-43F3-BB72-200993B91890}">
      <dgm:prSet phldrT="[Text]"/>
      <dgm:spPr/>
      <dgm:t>
        <a:bodyPr/>
        <a:lstStyle/>
        <a:p>
          <a:r>
            <a:rPr lang="hu-HU" i="1" dirty="0">
              <a:solidFill>
                <a:schemeClr val="bg1">
                  <a:lumMod val="95000"/>
                </a:schemeClr>
              </a:solidFill>
            </a:rPr>
            <a:t>Rendszergazdaként meg kell változtatnom …</a:t>
          </a:r>
          <a:endParaRPr lang="hu-HU" dirty="0">
            <a:solidFill>
              <a:schemeClr val="bg1">
                <a:lumMod val="95000"/>
              </a:schemeClr>
            </a:solidFill>
          </a:endParaRPr>
        </a:p>
      </dgm:t>
    </dgm:pt>
    <dgm:pt modelId="{6EF6A90C-7B0F-495E-9A6C-5EEC51D148AF}" type="parTrans" cxnId="{AA486B5A-2511-4205-BA12-17CA109D88BA}">
      <dgm:prSet/>
      <dgm:spPr/>
      <dgm:t>
        <a:bodyPr/>
        <a:lstStyle/>
        <a:p>
          <a:endParaRPr lang="hu-HU">
            <a:solidFill>
              <a:schemeClr val="tx1"/>
            </a:solidFill>
          </a:endParaRPr>
        </a:p>
      </dgm:t>
    </dgm:pt>
    <dgm:pt modelId="{610F0DE8-105D-4152-8416-58BB0A8DDFDF}" type="sibTrans" cxnId="{AA486B5A-2511-4205-BA12-17CA109D88BA}">
      <dgm:prSet/>
      <dgm:spPr/>
      <dgm:t>
        <a:bodyPr/>
        <a:lstStyle/>
        <a:p>
          <a:endParaRPr lang="hu-HU">
            <a:solidFill>
              <a:schemeClr val="tx1"/>
            </a:solidFill>
          </a:endParaRPr>
        </a:p>
      </dgm:t>
    </dgm:pt>
    <dgm:pt modelId="{DF0FF804-685E-427D-9E03-B9AFD5E6CA13}" type="pres">
      <dgm:prSet presAssocID="{1C75BBAF-A23D-4C8C-86B9-F0F8414072A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6587CDD-D84F-4FC2-82F3-A0F46DD60F3F}" type="pres">
      <dgm:prSet presAssocID="{277F6687-31CE-4B44-8F1A-FDCBAD547A6C}" presName="hierRoot1" presStyleCnt="0">
        <dgm:presLayoutVars>
          <dgm:hierBranch val="init"/>
        </dgm:presLayoutVars>
      </dgm:prSet>
      <dgm:spPr/>
    </dgm:pt>
    <dgm:pt modelId="{FD74CE81-5E79-4012-83B2-9CC1019D8B05}" type="pres">
      <dgm:prSet presAssocID="{277F6687-31CE-4B44-8F1A-FDCBAD547A6C}" presName="rootComposite1" presStyleCnt="0"/>
      <dgm:spPr/>
    </dgm:pt>
    <dgm:pt modelId="{02C28231-F527-4A45-B321-2D20E7CF848F}" type="pres">
      <dgm:prSet presAssocID="{277F6687-31CE-4B44-8F1A-FDCBAD547A6C}" presName="rootText1" presStyleLbl="node0" presStyleIdx="0" presStyleCnt="1">
        <dgm:presLayoutVars>
          <dgm:chPref val="3"/>
        </dgm:presLayoutVars>
      </dgm:prSet>
      <dgm:spPr/>
    </dgm:pt>
    <dgm:pt modelId="{E834A4B7-EEC1-41E9-9F7C-C2264B5FB556}" type="pres">
      <dgm:prSet presAssocID="{277F6687-31CE-4B44-8F1A-FDCBAD547A6C}" presName="rootConnector1" presStyleLbl="node1" presStyleIdx="0" presStyleCnt="0"/>
      <dgm:spPr/>
    </dgm:pt>
    <dgm:pt modelId="{E917DF7C-9C9B-44A2-BA59-521FDFFC6A36}" type="pres">
      <dgm:prSet presAssocID="{277F6687-31CE-4B44-8F1A-FDCBAD547A6C}" presName="hierChild2" presStyleCnt="0"/>
      <dgm:spPr/>
    </dgm:pt>
    <dgm:pt modelId="{B816E140-1A00-4118-84D9-D5F6AD519384}" type="pres">
      <dgm:prSet presAssocID="{8B2AB42F-76C8-4930-B22F-8CC95BB8B657}" presName="Name37" presStyleLbl="parChTrans1D2" presStyleIdx="0" presStyleCnt="5"/>
      <dgm:spPr/>
    </dgm:pt>
    <dgm:pt modelId="{314F0A4D-03C0-4307-BF71-28E5C1E31552}" type="pres">
      <dgm:prSet presAssocID="{BF7BFAD2-0836-4305-A5E0-DA63FF333553}" presName="hierRoot2" presStyleCnt="0">
        <dgm:presLayoutVars>
          <dgm:hierBranch val="init"/>
        </dgm:presLayoutVars>
      </dgm:prSet>
      <dgm:spPr/>
    </dgm:pt>
    <dgm:pt modelId="{1B2EBC48-E70C-4E06-9DC0-0514FE348D5C}" type="pres">
      <dgm:prSet presAssocID="{BF7BFAD2-0836-4305-A5E0-DA63FF333553}" presName="rootComposite" presStyleCnt="0"/>
      <dgm:spPr/>
    </dgm:pt>
    <dgm:pt modelId="{456D7E7D-FF9F-4D47-AE57-AA015E88389C}" type="pres">
      <dgm:prSet presAssocID="{BF7BFAD2-0836-4305-A5E0-DA63FF333553}" presName="rootText" presStyleLbl="node2" presStyleIdx="0" presStyleCnt="5">
        <dgm:presLayoutVars>
          <dgm:chPref val="3"/>
        </dgm:presLayoutVars>
      </dgm:prSet>
      <dgm:spPr/>
    </dgm:pt>
    <dgm:pt modelId="{E839D650-81B9-490A-A9DD-09DD7BE66670}" type="pres">
      <dgm:prSet presAssocID="{BF7BFAD2-0836-4305-A5E0-DA63FF333553}" presName="rootConnector" presStyleLbl="node2" presStyleIdx="0" presStyleCnt="5"/>
      <dgm:spPr/>
    </dgm:pt>
    <dgm:pt modelId="{3BA0CF92-C646-465D-B884-5815894A4027}" type="pres">
      <dgm:prSet presAssocID="{BF7BFAD2-0836-4305-A5E0-DA63FF333553}" presName="hierChild4" presStyleCnt="0"/>
      <dgm:spPr/>
    </dgm:pt>
    <dgm:pt modelId="{7B43C4B6-6300-4208-A9F2-3D6F8C02D7E7}" type="pres">
      <dgm:prSet presAssocID="{BF7BFAD2-0836-4305-A5E0-DA63FF333553}" presName="hierChild5" presStyleCnt="0"/>
      <dgm:spPr/>
    </dgm:pt>
    <dgm:pt modelId="{7CA5642E-03AB-491B-A4E0-A88D11EB209F}" type="pres">
      <dgm:prSet presAssocID="{5B334290-6D52-427C-BBAE-27B353197F65}" presName="Name37" presStyleLbl="parChTrans1D2" presStyleIdx="1" presStyleCnt="5"/>
      <dgm:spPr/>
    </dgm:pt>
    <dgm:pt modelId="{F342A9E5-76AA-4EA3-A35C-F858F04E5C82}" type="pres">
      <dgm:prSet presAssocID="{F4E1FF14-1F21-4AAB-A3EF-B18FDAF6C48A}" presName="hierRoot2" presStyleCnt="0">
        <dgm:presLayoutVars>
          <dgm:hierBranch val="init"/>
        </dgm:presLayoutVars>
      </dgm:prSet>
      <dgm:spPr/>
    </dgm:pt>
    <dgm:pt modelId="{B0EBBCE7-CE9A-4402-A078-17A37B98760D}" type="pres">
      <dgm:prSet presAssocID="{F4E1FF14-1F21-4AAB-A3EF-B18FDAF6C48A}" presName="rootComposite" presStyleCnt="0"/>
      <dgm:spPr/>
    </dgm:pt>
    <dgm:pt modelId="{D29B27C3-3C9D-4CBB-AD6F-7A02F7AA753D}" type="pres">
      <dgm:prSet presAssocID="{F4E1FF14-1F21-4AAB-A3EF-B18FDAF6C48A}" presName="rootText" presStyleLbl="node2" presStyleIdx="1" presStyleCnt="5">
        <dgm:presLayoutVars>
          <dgm:chPref val="3"/>
        </dgm:presLayoutVars>
      </dgm:prSet>
      <dgm:spPr/>
    </dgm:pt>
    <dgm:pt modelId="{B85A36CD-BDFD-49C3-A786-F3D5F769DB7F}" type="pres">
      <dgm:prSet presAssocID="{F4E1FF14-1F21-4AAB-A3EF-B18FDAF6C48A}" presName="rootConnector" presStyleLbl="node2" presStyleIdx="1" presStyleCnt="5"/>
      <dgm:spPr/>
    </dgm:pt>
    <dgm:pt modelId="{A7A69908-51F0-446C-AD08-F0D1E3DEE4E8}" type="pres">
      <dgm:prSet presAssocID="{F4E1FF14-1F21-4AAB-A3EF-B18FDAF6C48A}" presName="hierChild4" presStyleCnt="0"/>
      <dgm:spPr/>
    </dgm:pt>
    <dgm:pt modelId="{CF77511B-FCDD-48B8-9289-2AAC73E289E1}" type="pres">
      <dgm:prSet presAssocID="{F4E1FF14-1F21-4AAB-A3EF-B18FDAF6C48A}" presName="hierChild5" presStyleCnt="0"/>
      <dgm:spPr/>
    </dgm:pt>
    <dgm:pt modelId="{36B49542-6844-49AC-B454-BE5B8206B7B2}" type="pres">
      <dgm:prSet presAssocID="{55ECA672-FA01-4135-91B3-1CD8B13FE9FC}" presName="Name37" presStyleLbl="parChTrans1D2" presStyleIdx="2" presStyleCnt="5"/>
      <dgm:spPr/>
    </dgm:pt>
    <dgm:pt modelId="{84C42A21-5DA3-42DC-914C-BAB1946C42BE}" type="pres">
      <dgm:prSet presAssocID="{9D3AF912-4E36-4C7B-8AFF-1A2CF57FAA6C}" presName="hierRoot2" presStyleCnt="0">
        <dgm:presLayoutVars>
          <dgm:hierBranch val="init"/>
        </dgm:presLayoutVars>
      </dgm:prSet>
      <dgm:spPr/>
    </dgm:pt>
    <dgm:pt modelId="{EE4D6788-862A-40C2-A7BA-3CCBEF068BF1}" type="pres">
      <dgm:prSet presAssocID="{9D3AF912-4E36-4C7B-8AFF-1A2CF57FAA6C}" presName="rootComposite" presStyleCnt="0"/>
      <dgm:spPr/>
    </dgm:pt>
    <dgm:pt modelId="{AFAE6DC8-9EF9-416C-B29F-2759F0AEF646}" type="pres">
      <dgm:prSet presAssocID="{9D3AF912-4E36-4C7B-8AFF-1A2CF57FAA6C}" presName="rootText" presStyleLbl="node2" presStyleIdx="2" presStyleCnt="5">
        <dgm:presLayoutVars>
          <dgm:chPref val="3"/>
        </dgm:presLayoutVars>
      </dgm:prSet>
      <dgm:spPr/>
    </dgm:pt>
    <dgm:pt modelId="{79B9F785-5DB9-4C9C-B1C9-97CA426A22A3}" type="pres">
      <dgm:prSet presAssocID="{9D3AF912-4E36-4C7B-8AFF-1A2CF57FAA6C}" presName="rootConnector" presStyleLbl="node2" presStyleIdx="2" presStyleCnt="5"/>
      <dgm:spPr/>
    </dgm:pt>
    <dgm:pt modelId="{8C87D15E-D982-4209-9D30-30C2BD7BA69B}" type="pres">
      <dgm:prSet presAssocID="{9D3AF912-4E36-4C7B-8AFF-1A2CF57FAA6C}" presName="hierChild4" presStyleCnt="0"/>
      <dgm:spPr/>
    </dgm:pt>
    <dgm:pt modelId="{C60AAD3B-3133-47AF-8E41-9D689BE7481D}" type="pres">
      <dgm:prSet presAssocID="{D5446C1C-E655-4E83-94D6-215C6BE59EA0}" presName="Name37" presStyleLbl="parChTrans1D3" presStyleIdx="0" presStyleCnt="3"/>
      <dgm:spPr/>
    </dgm:pt>
    <dgm:pt modelId="{6056E22F-9D1F-4DFF-9169-623428541750}" type="pres">
      <dgm:prSet presAssocID="{6BD51388-489B-40AF-87A6-38B1CE27C8B4}" presName="hierRoot2" presStyleCnt="0">
        <dgm:presLayoutVars>
          <dgm:hierBranch val="init"/>
        </dgm:presLayoutVars>
      </dgm:prSet>
      <dgm:spPr/>
    </dgm:pt>
    <dgm:pt modelId="{84941DC9-26EC-483B-B070-89C9B9F8D530}" type="pres">
      <dgm:prSet presAssocID="{6BD51388-489B-40AF-87A6-38B1CE27C8B4}" presName="rootComposite" presStyleCnt="0"/>
      <dgm:spPr/>
    </dgm:pt>
    <dgm:pt modelId="{31B489B6-F6A7-48CB-B135-A84868B234B9}" type="pres">
      <dgm:prSet presAssocID="{6BD51388-489B-40AF-87A6-38B1CE27C8B4}" presName="rootText" presStyleLbl="node3" presStyleIdx="0" presStyleCnt="3">
        <dgm:presLayoutVars>
          <dgm:chPref val="3"/>
        </dgm:presLayoutVars>
      </dgm:prSet>
      <dgm:spPr/>
    </dgm:pt>
    <dgm:pt modelId="{6B686552-24A8-4C34-8EA0-1321D7D10618}" type="pres">
      <dgm:prSet presAssocID="{6BD51388-489B-40AF-87A6-38B1CE27C8B4}" presName="rootConnector" presStyleLbl="node3" presStyleIdx="0" presStyleCnt="3"/>
      <dgm:spPr/>
    </dgm:pt>
    <dgm:pt modelId="{98EF97C2-A236-4135-90D2-F1378583841B}" type="pres">
      <dgm:prSet presAssocID="{6BD51388-489B-40AF-87A6-38B1CE27C8B4}" presName="hierChild4" presStyleCnt="0"/>
      <dgm:spPr/>
    </dgm:pt>
    <dgm:pt modelId="{AAFC2BC9-5D86-43DB-9D4C-820785C7E1D6}" type="pres">
      <dgm:prSet presAssocID="{6BD51388-489B-40AF-87A6-38B1CE27C8B4}" presName="hierChild5" presStyleCnt="0"/>
      <dgm:spPr/>
    </dgm:pt>
    <dgm:pt modelId="{A6BA713A-B369-4BA1-ACA7-BE18E58040A4}" type="pres">
      <dgm:prSet presAssocID="{3EB91517-DBE9-4118-8D87-F7CB24947FD7}" presName="Name37" presStyleLbl="parChTrans1D3" presStyleIdx="1" presStyleCnt="3"/>
      <dgm:spPr/>
    </dgm:pt>
    <dgm:pt modelId="{8472F7F0-9204-4F2D-903F-EDF87B05193A}" type="pres">
      <dgm:prSet presAssocID="{A1208384-81D4-4F94-ADC2-B2C3C71FD57C}" presName="hierRoot2" presStyleCnt="0">
        <dgm:presLayoutVars>
          <dgm:hierBranch val="init"/>
        </dgm:presLayoutVars>
      </dgm:prSet>
      <dgm:spPr/>
    </dgm:pt>
    <dgm:pt modelId="{E47D1A91-D0C6-4644-8F5C-1E0EB26EF41C}" type="pres">
      <dgm:prSet presAssocID="{A1208384-81D4-4F94-ADC2-B2C3C71FD57C}" presName="rootComposite" presStyleCnt="0"/>
      <dgm:spPr/>
    </dgm:pt>
    <dgm:pt modelId="{1F8554D6-FA5E-44C7-BBB3-F70964F38510}" type="pres">
      <dgm:prSet presAssocID="{A1208384-81D4-4F94-ADC2-B2C3C71FD57C}" presName="rootText" presStyleLbl="node3" presStyleIdx="1" presStyleCnt="3">
        <dgm:presLayoutVars>
          <dgm:chPref val="3"/>
        </dgm:presLayoutVars>
      </dgm:prSet>
      <dgm:spPr/>
    </dgm:pt>
    <dgm:pt modelId="{7B222243-60E2-44BD-AE3D-A3EDB9064F7A}" type="pres">
      <dgm:prSet presAssocID="{A1208384-81D4-4F94-ADC2-B2C3C71FD57C}" presName="rootConnector" presStyleLbl="node3" presStyleIdx="1" presStyleCnt="3"/>
      <dgm:spPr/>
    </dgm:pt>
    <dgm:pt modelId="{5E779ED3-99B0-47E9-83B3-9072C0B5DC04}" type="pres">
      <dgm:prSet presAssocID="{A1208384-81D4-4F94-ADC2-B2C3C71FD57C}" presName="hierChild4" presStyleCnt="0"/>
      <dgm:spPr/>
    </dgm:pt>
    <dgm:pt modelId="{1E5EC54E-D49A-4244-8888-BE7F7C7D00A3}" type="pres">
      <dgm:prSet presAssocID="{A1208384-81D4-4F94-ADC2-B2C3C71FD57C}" presName="hierChild5" presStyleCnt="0"/>
      <dgm:spPr/>
    </dgm:pt>
    <dgm:pt modelId="{104D072B-6729-4058-B7BC-328920647F93}" type="pres">
      <dgm:prSet presAssocID="{6EF6A90C-7B0F-495E-9A6C-5EEC51D148AF}" presName="Name37" presStyleLbl="parChTrans1D3" presStyleIdx="2" presStyleCnt="3"/>
      <dgm:spPr/>
    </dgm:pt>
    <dgm:pt modelId="{EEB04BCC-B820-45EC-BEFB-04433EB235E6}" type="pres">
      <dgm:prSet presAssocID="{CB99F69C-3485-43F3-BB72-200993B91890}" presName="hierRoot2" presStyleCnt="0">
        <dgm:presLayoutVars>
          <dgm:hierBranch val="init"/>
        </dgm:presLayoutVars>
      </dgm:prSet>
      <dgm:spPr/>
    </dgm:pt>
    <dgm:pt modelId="{C62F0B07-4F4B-4580-BDB7-297D99A49099}" type="pres">
      <dgm:prSet presAssocID="{CB99F69C-3485-43F3-BB72-200993B91890}" presName="rootComposite" presStyleCnt="0"/>
      <dgm:spPr/>
    </dgm:pt>
    <dgm:pt modelId="{68210268-13BE-45F9-841E-6B4B62E34844}" type="pres">
      <dgm:prSet presAssocID="{CB99F69C-3485-43F3-BB72-200993B91890}" presName="rootText" presStyleLbl="node3" presStyleIdx="2" presStyleCnt="3">
        <dgm:presLayoutVars>
          <dgm:chPref val="3"/>
        </dgm:presLayoutVars>
      </dgm:prSet>
      <dgm:spPr/>
    </dgm:pt>
    <dgm:pt modelId="{91F12548-6A2B-48EF-8E1D-14955D5EFEC1}" type="pres">
      <dgm:prSet presAssocID="{CB99F69C-3485-43F3-BB72-200993B91890}" presName="rootConnector" presStyleLbl="node3" presStyleIdx="2" presStyleCnt="3"/>
      <dgm:spPr/>
    </dgm:pt>
    <dgm:pt modelId="{11573E24-6C8C-44D5-8225-8DE69386BADF}" type="pres">
      <dgm:prSet presAssocID="{CB99F69C-3485-43F3-BB72-200993B91890}" presName="hierChild4" presStyleCnt="0"/>
      <dgm:spPr/>
    </dgm:pt>
    <dgm:pt modelId="{660AEC37-9C78-4F88-B128-7B3FA2F7CAFD}" type="pres">
      <dgm:prSet presAssocID="{CB99F69C-3485-43F3-BB72-200993B91890}" presName="hierChild5" presStyleCnt="0"/>
      <dgm:spPr/>
    </dgm:pt>
    <dgm:pt modelId="{D6CB5771-5CC7-4788-AF2E-1FFD5DC927E0}" type="pres">
      <dgm:prSet presAssocID="{9D3AF912-4E36-4C7B-8AFF-1A2CF57FAA6C}" presName="hierChild5" presStyleCnt="0"/>
      <dgm:spPr/>
    </dgm:pt>
    <dgm:pt modelId="{595982DF-C5CC-4B15-8ED1-1AE3EB770A15}" type="pres">
      <dgm:prSet presAssocID="{55601483-AFF4-452D-9BD5-01AC05EAC78F}" presName="Name37" presStyleLbl="parChTrans1D2" presStyleIdx="3" presStyleCnt="5"/>
      <dgm:spPr/>
    </dgm:pt>
    <dgm:pt modelId="{F8DD5285-5EEE-4BDF-B68D-983551DA429B}" type="pres">
      <dgm:prSet presAssocID="{86AED220-3FAB-4F16-AE1F-E0FC6AE91D42}" presName="hierRoot2" presStyleCnt="0">
        <dgm:presLayoutVars>
          <dgm:hierBranch val="init"/>
        </dgm:presLayoutVars>
      </dgm:prSet>
      <dgm:spPr/>
    </dgm:pt>
    <dgm:pt modelId="{8E79DA56-CF9E-4556-833C-DCB80032FB3D}" type="pres">
      <dgm:prSet presAssocID="{86AED220-3FAB-4F16-AE1F-E0FC6AE91D42}" presName="rootComposite" presStyleCnt="0"/>
      <dgm:spPr/>
    </dgm:pt>
    <dgm:pt modelId="{4E2B5114-E884-45DD-86EC-21879E3AFD17}" type="pres">
      <dgm:prSet presAssocID="{86AED220-3FAB-4F16-AE1F-E0FC6AE91D42}" presName="rootText" presStyleLbl="node2" presStyleIdx="3" presStyleCnt="5">
        <dgm:presLayoutVars>
          <dgm:chPref val="3"/>
        </dgm:presLayoutVars>
      </dgm:prSet>
      <dgm:spPr/>
    </dgm:pt>
    <dgm:pt modelId="{27A2F958-F8E9-43C9-86AB-F476FA9DDCA0}" type="pres">
      <dgm:prSet presAssocID="{86AED220-3FAB-4F16-AE1F-E0FC6AE91D42}" presName="rootConnector" presStyleLbl="node2" presStyleIdx="3" presStyleCnt="5"/>
      <dgm:spPr/>
    </dgm:pt>
    <dgm:pt modelId="{B3238704-9F05-4870-9FCB-5C2F503EBDA2}" type="pres">
      <dgm:prSet presAssocID="{86AED220-3FAB-4F16-AE1F-E0FC6AE91D42}" presName="hierChild4" presStyleCnt="0"/>
      <dgm:spPr/>
    </dgm:pt>
    <dgm:pt modelId="{E0FA5DA6-3FF2-499D-BE2D-81B7E22052F5}" type="pres">
      <dgm:prSet presAssocID="{86AED220-3FAB-4F16-AE1F-E0FC6AE91D42}" presName="hierChild5" presStyleCnt="0"/>
      <dgm:spPr/>
    </dgm:pt>
    <dgm:pt modelId="{E0E63BAB-7A07-4C5B-9275-C0083306B1C7}" type="pres">
      <dgm:prSet presAssocID="{266EF33E-DAA5-4373-AFCD-EE2D7D1427CB}" presName="Name37" presStyleLbl="parChTrans1D2" presStyleIdx="4" presStyleCnt="5"/>
      <dgm:spPr/>
    </dgm:pt>
    <dgm:pt modelId="{76DF0AED-A94E-41D6-85CB-4830A59F3CF6}" type="pres">
      <dgm:prSet presAssocID="{B3CA9FE7-F54B-48E4-8F00-3EE62ED52126}" presName="hierRoot2" presStyleCnt="0">
        <dgm:presLayoutVars>
          <dgm:hierBranch val="init"/>
        </dgm:presLayoutVars>
      </dgm:prSet>
      <dgm:spPr/>
    </dgm:pt>
    <dgm:pt modelId="{BDA50E23-40ED-4169-8827-7BAC8DA4098D}" type="pres">
      <dgm:prSet presAssocID="{B3CA9FE7-F54B-48E4-8F00-3EE62ED52126}" presName="rootComposite" presStyleCnt="0"/>
      <dgm:spPr/>
    </dgm:pt>
    <dgm:pt modelId="{920399C4-0E35-467B-9C5F-C4064CEC2FE1}" type="pres">
      <dgm:prSet presAssocID="{B3CA9FE7-F54B-48E4-8F00-3EE62ED52126}" presName="rootText" presStyleLbl="node2" presStyleIdx="4" presStyleCnt="5">
        <dgm:presLayoutVars>
          <dgm:chPref val="3"/>
        </dgm:presLayoutVars>
      </dgm:prSet>
      <dgm:spPr/>
    </dgm:pt>
    <dgm:pt modelId="{49343206-C95F-44F1-ACC9-843722800271}" type="pres">
      <dgm:prSet presAssocID="{B3CA9FE7-F54B-48E4-8F00-3EE62ED52126}" presName="rootConnector" presStyleLbl="node2" presStyleIdx="4" presStyleCnt="5"/>
      <dgm:spPr/>
    </dgm:pt>
    <dgm:pt modelId="{51B997E5-1513-42E1-864A-07BF68216B4C}" type="pres">
      <dgm:prSet presAssocID="{B3CA9FE7-F54B-48E4-8F00-3EE62ED52126}" presName="hierChild4" presStyleCnt="0"/>
      <dgm:spPr/>
    </dgm:pt>
    <dgm:pt modelId="{43E11BDB-7039-41DA-8957-EDCF7A8B52FB}" type="pres">
      <dgm:prSet presAssocID="{B3CA9FE7-F54B-48E4-8F00-3EE62ED52126}" presName="hierChild5" presStyleCnt="0"/>
      <dgm:spPr/>
    </dgm:pt>
    <dgm:pt modelId="{7011241F-D2E2-4C2A-9F48-8609953F6EEB}" type="pres">
      <dgm:prSet presAssocID="{277F6687-31CE-4B44-8F1A-FDCBAD547A6C}" presName="hierChild3" presStyleCnt="0"/>
      <dgm:spPr/>
    </dgm:pt>
  </dgm:ptLst>
  <dgm:cxnLst>
    <dgm:cxn modelId="{84D54703-9824-49C1-A586-45D6FFAAF724}" type="presOf" srcId="{277F6687-31CE-4B44-8F1A-FDCBAD547A6C}" destId="{02C28231-F527-4A45-B321-2D20E7CF848F}" srcOrd="0" destOrd="0" presId="urn:microsoft.com/office/officeart/2005/8/layout/orgChart1"/>
    <dgm:cxn modelId="{5FED8F09-500A-439C-A1DF-15A609B393DF}" srcId="{9D3AF912-4E36-4C7B-8AFF-1A2CF57FAA6C}" destId="{6BD51388-489B-40AF-87A6-38B1CE27C8B4}" srcOrd="0" destOrd="0" parTransId="{D5446C1C-E655-4E83-94D6-215C6BE59EA0}" sibTransId="{3624F4C0-BD0A-4066-B167-5C4C60A00E54}"/>
    <dgm:cxn modelId="{94F3280E-368C-40F7-A822-B696D4CC2F53}" type="presOf" srcId="{6BD51388-489B-40AF-87A6-38B1CE27C8B4}" destId="{6B686552-24A8-4C34-8EA0-1321D7D10618}" srcOrd="1" destOrd="0" presId="urn:microsoft.com/office/officeart/2005/8/layout/orgChart1"/>
    <dgm:cxn modelId="{9B790824-6DD0-42EA-9A9D-9BBFE289EB96}" srcId="{277F6687-31CE-4B44-8F1A-FDCBAD547A6C}" destId="{9D3AF912-4E36-4C7B-8AFF-1A2CF57FAA6C}" srcOrd="2" destOrd="0" parTransId="{55ECA672-FA01-4135-91B3-1CD8B13FE9FC}" sibTransId="{78A8106E-0CA9-4226-A533-F7B28A98B260}"/>
    <dgm:cxn modelId="{19183F2D-B0D4-48C0-A769-1A091C97E333}" type="presOf" srcId="{55601483-AFF4-452D-9BD5-01AC05EAC78F}" destId="{595982DF-C5CC-4B15-8ED1-1AE3EB770A15}" srcOrd="0" destOrd="0" presId="urn:microsoft.com/office/officeart/2005/8/layout/orgChart1"/>
    <dgm:cxn modelId="{AADB9437-82A9-4E92-AF58-42FBF71858FE}" type="presOf" srcId="{F4E1FF14-1F21-4AAB-A3EF-B18FDAF6C48A}" destId="{D29B27C3-3C9D-4CBB-AD6F-7A02F7AA753D}" srcOrd="0" destOrd="0" presId="urn:microsoft.com/office/officeart/2005/8/layout/orgChart1"/>
    <dgm:cxn modelId="{EF700E5B-CB35-4790-B137-864F13E1ED6A}" type="presOf" srcId="{B3CA9FE7-F54B-48E4-8F00-3EE62ED52126}" destId="{49343206-C95F-44F1-ACC9-843722800271}" srcOrd="1" destOrd="0" presId="urn:microsoft.com/office/officeart/2005/8/layout/orgChart1"/>
    <dgm:cxn modelId="{576AB163-CBC8-4122-A486-BBB4FCA2DABB}" type="presOf" srcId="{55ECA672-FA01-4135-91B3-1CD8B13FE9FC}" destId="{36B49542-6844-49AC-B454-BE5B8206B7B2}" srcOrd="0" destOrd="0" presId="urn:microsoft.com/office/officeart/2005/8/layout/orgChart1"/>
    <dgm:cxn modelId="{54BFC643-C1B2-43D8-9084-6D62CA115D78}" type="presOf" srcId="{F4E1FF14-1F21-4AAB-A3EF-B18FDAF6C48A}" destId="{B85A36CD-BDFD-49C3-A786-F3D5F769DB7F}" srcOrd="1" destOrd="0" presId="urn:microsoft.com/office/officeart/2005/8/layout/orgChart1"/>
    <dgm:cxn modelId="{76282548-8BAD-4AE7-AED6-F8FE2F73F445}" srcId="{277F6687-31CE-4B44-8F1A-FDCBAD547A6C}" destId="{BF7BFAD2-0836-4305-A5E0-DA63FF333553}" srcOrd="0" destOrd="0" parTransId="{8B2AB42F-76C8-4930-B22F-8CC95BB8B657}" sibTransId="{D702EE1B-332B-4600-9D72-EDB233C5D9A7}"/>
    <dgm:cxn modelId="{E6E1BF49-78CD-4D4F-832C-063E8674D940}" type="presOf" srcId="{A1208384-81D4-4F94-ADC2-B2C3C71FD57C}" destId="{1F8554D6-FA5E-44C7-BBB3-F70964F38510}" srcOrd="0" destOrd="0" presId="urn:microsoft.com/office/officeart/2005/8/layout/orgChart1"/>
    <dgm:cxn modelId="{0EFB7956-A651-4910-A8B8-EDC5DAC43BAA}" srcId="{277F6687-31CE-4B44-8F1A-FDCBAD547A6C}" destId="{F4E1FF14-1F21-4AAB-A3EF-B18FDAF6C48A}" srcOrd="1" destOrd="0" parTransId="{5B334290-6D52-427C-BBAE-27B353197F65}" sibTransId="{3F5E6E56-B504-456E-B857-447AE741FA11}"/>
    <dgm:cxn modelId="{71CF7558-EF10-4FF8-974C-91A562EDE00B}" type="presOf" srcId="{A1208384-81D4-4F94-ADC2-B2C3C71FD57C}" destId="{7B222243-60E2-44BD-AE3D-A3EDB9064F7A}" srcOrd="1" destOrd="0" presId="urn:microsoft.com/office/officeart/2005/8/layout/orgChart1"/>
    <dgm:cxn modelId="{ABD31E7A-A8F9-4088-ABB0-50A84BA8D83E}" type="presOf" srcId="{BF7BFAD2-0836-4305-A5E0-DA63FF333553}" destId="{456D7E7D-FF9F-4D47-AE57-AA015E88389C}" srcOrd="0" destOrd="0" presId="urn:microsoft.com/office/officeart/2005/8/layout/orgChart1"/>
    <dgm:cxn modelId="{AA486B5A-2511-4205-BA12-17CA109D88BA}" srcId="{9D3AF912-4E36-4C7B-8AFF-1A2CF57FAA6C}" destId="{CB99F69C-3485-43F3-BB72-200993B91890}" srcOrd="2" destOrd="0" parTransId="{6EF6A90C-7B0F-495E-9A6C-5EEC51D148AF}" sibTransId="{610F0DE8-105D-4152-8416-58BB0A8DDFDF}"/>
    <dgm:cxn modelId="{2D2B1C80-4A23-43BA-B297-961523EF3E86}" type="presOf" srcId="{266EF33E-DAA5-4373-AFCD-EE2D7D1427CB}" destId="{E0E63BAB-7A07-4C5B-9275-C0083306B1C7}" srcOrd="0" destOrd="0" presId="urn:microsoft.com/office/officeart/2005/8/layout/orgChart1"/>
    <dgm:cxn modelId="{8C58CD81-E336-4201-8ACF-E9E7A583D704}" type="presOf" srcId="{277F6687-31CE-4B44-8F1A-FDCBAD547A6C}" destId="{E834A4B7-EEC1-41E9-9F7C-C2264B5FB556}" srcOrd="1" destOrd="0" presId="urn:microsoft.com/office/officeart/2005/8/layout/orgChart1"/>
    <dgm:cxn modelId="{C6880585-EFE6-4799-8F6F-CDA49907735D}" type="presOf" srcId="{BF7BFAD2-0836-4305-A5E0-DA63FF333553}" destId="{E839D650-81B9-490A-A9DD-09DD7BE66670}" srcOrd="1" destOrd="0" presId="urn:microsoft.com/office/officeart/2005/8/layout/orgChart1"/>
    <dgm:cxn modelId="{3F6B888E-B547-4E03-8933-ED9FBE3373A6}" type="presOf" srcId="{6EF6A90C-7B0F-495E-9A6C-5EEC51D148AF}" destId="{104D072B-6729-4058-B7BC-328920647F93}" srcOrd="0" destOrd="0" presId="urn:microsoft.com/office/officeart/2005/8/layout/orgChart1"/>
    <dgm:cxn modelId="{2DC52C94-2FDB-4327-B71B-AA95643A9415}" srcId="{277F6687-31CE-4B44-8F1A-FDCBAD547A6C}" destId="{B3CA9FE7-F54B-48E4-8F00-3EE62ED52126}" srcOrd="4" destOrd="0" parTransId="{266EF33E-DAA5-4373-AFCD-EE2D7D1427CB}" sibTransId="{68B5E9BB-676A-4DC2-90DA-BA5D9EB2A370}"/>
    <dgm:cxn modelId="{ABBE179B-DCA2-4F8A-B8D4-D01D79E24A1C}" type="presOf" srcId="{CB99F69C-3485-43F3-BB72-200993B91890}" destId="{68210268-13BE-45F9-841E-6B4B62E34844}" srcOrd="0" destOrd="0" presId="urn:microsoft.com/office/officeart/2005/8/layout/orgChart1"/>
    <dgm:cxn modelId="{4C9029A0-6840-4270-A2F2-D5D7B2295240}" type="presOf" srcId="{86AED220-3FAB-4F16-AE1F-E0FC6AE91D42}" destId="{4E2B5114-E884-45DD-86EC-21879E3AFD17}" srcOrd="0" destOrd="0" presId="urn:microsoft.com/office/officeart/2005/8/layout/orgChart1"/>
    <dgm:cxn modelId="{B3A3AFA4-C076-4F00-841E-5D8445A5E59D}" type="presOf" srcId="{CB99F69C-3485-43F3-BB72-200993B91890}" destId="{91F12548-6A2B-48EF-8E1D-14955D5EFEC1}" srcOrd="1" destOrd="0" presId="urn:microsoft.com/office/officeart/2005/8/layout/orgChart1"/>
    <dgm:cxn modelId="{40EB40AE-A05E-4F9B-BC08-F387079F0760}" type="presOf" srcId="{6BD51388-489B-40AF-87A6-38B1CE27C8B4}" destId="{31B489B6-F6A7-48CB-B135-A84868B234B9}" srcOrd="0" destOrd="0" presId="urn:microsoft.com/office/officeart/2005/8/layout/orgChart1"/>
    <dgm:cxn modelId="{A68CE4C3-ACDF-409C-8B17-F629EA64052B}" type="presOf" srcId="{9D3AF912-4E36-4C7B-8AFF-1A2CF57FAA6C}" destId="{79B9F785-5DB9-4C9C-B1C9-97CA426A22A3}" srcOrd="1" destOrd="0" presId="urn:microsoft.com/office/officeart/2005/8/layout/orgChart1"/>
    <dgm:cxn modelId="{02DEF0C7-5E4F-4A73-83E2-DB3A2A73153C}" type="presOf" srcId="{B3CA9FE7-F54B-48E4-8F00-3EE62ED52126}" destId="{920399C4-0E35-467B-9C5F-C4064CEC2FE1}" srcOrd="0" destOrd="0" presId="urn:microsoft.com/office/officeart/2005/8/layout/orgChart1"/>
    <dgm:cxn modelId="{AB753CD2-CF69-4EAD-829A-22490690A54C}" type="presOf" srcId="{1C75BBAF-A23D-4C8C-86B9-F0F8414072AF}" destId="{DF0FF804-685E-427D-9E03-B9AFD5E6CA13}" srcOrd="0" destOrd="0" presId="urn:microsoft.com/office/officeart/2005/8/layout/orgChart1"/>
    <dgm:cxn modelId="{E28C03D6-D9F8-4FEA-ADBA-C8F0FC8FC376}" type="presOf" srcId="{8B2AB42F-76C8-4930-B22F-8CC95BB8B657}" destId="{B816E140-1A00-4118-84D9-D5F6AD519384}" srcOrd="0" destOrd="0" presId="urn:microsoft.com/office/officeart/2005/8/layout/orgChart1"/>
    <dgm:cxn modelId="{0A6872D9-29D4-469E-98D7-98B31C54737C}" type="presOf" srcId="{3EB91517-DBE9-4118-8D87-F7CB24947FD7}" destId="{A6BA713A-B369-4BA1-ACA7-BE18E58040A4}" srcOrd="0" destOrd="0" presId="urn:microsoft.com/office/officeart/2005/8/layout/orgChart1"/>
    <dgm:cxn modelId="{AA9E50DF-8C86-45BA-AB36-8FFE7E0A7E6F}" type="presOf" srcId="{D5446C1C-E655-4E83-94D6-215C6BE59EA0}" destId="{C60AAD3B-3133-47AF-8E41-9D689BE7481D}" srcOrd="0" destOrd="0" presId="urn:microsoft.com/office/officeart/2005/8/layout/orgChart1"/>
    <dgm:cxn modelId="{D027FEDF-A4E7-479B-81AA-A7A86E75810E}" type="presOf" srcId="{5B334290-6D52-427C-BBAE-27B353197F65}" destId="{7CA5642E-03AB-491B-A4E0-A88D11EB209F}" srcOrd="0" destOrd="0" presId="urn:microsoft.com/office/officeart/2005/8/layout/orgChart1"/>
    <dgm:cxn modelId="{AABE03E1-96DD-491F-987A-552063B4330E}" type="presOf" srcId="{9D3AF912-4E36-4C7B-8AFF-1A2CF57FAA6C}" destId="{AFAE6DC8-9EF9-416C-B29F-2759F0AEF646}" srcOrd="0" destOrd="0" presId="urn:microsoft.com/office/officeart/2005/8/layout/orgChart1"/>
    <dgm:cxn modelId="{26DC3CE6-62DE-4CBA-B111-89878407AD70}" srcId="{1C75BBAF-A23D-4C8C-86B9-F0F8414072AF}" destId="{277F6687-31CE-4B44-8F1A-FDCBAD547A6C}" srcOrd="0" destOrd="0" parTransId="{206AD449-3B31-4BE0-B76F-7A08A3E1B054}" sibTransId="{02910ADB-1EF9-4E5D-8A90-4D597BDC50A8}"/>
    <dgm:cxn modelId="{855E08EB-EDFF-407F-869D-791E139AE9E8}" srcId="{9D3AF912-4E36-4C7B-8AFF-1A2CF57FAA6C}" destId="{A1208384-81D4-4F94-ADC2-B2C3C71FD57C}" srcOrd="1" destOrd="0" parTransId="{3EB91517-DBE9-4118-8D87-F7CB24947FD7}" sibTransId="{FEE2440E-3F83-411A-B4AB-60A9DD5F39ED}"/>
    <dgm:cxn modelId="{0DD4AEEB-8159-4E3A-AC4F-4463F7AFFCB3}" srcId="{277F6687-31CE-4B44-8F1A-FDCBAD547A6C}" destId="{86AED220-3FAB-4F16-AE1F-E0FC6AE91D42}" srcOrd="3" destOrd="0" parTransId="{55601483-AFF4-452D-9BD5-01AC05EAC78F}" sibTransId="{608AC9D4-AF6E-4A82-8866-A3A76250600B}"/>
    <dgm:cxn modelId="{44E4AAF0-349E-4AE5-859E-EE139B10F6C1}" type="presOf" srcId="{86AED220-3FAB-4F16-AE1F-E0FC6AE91D42}" destId="{27A2F958-F8E9-43C9-86AB-F476FA9DDCA0}" srcOrd="1" destOrd="0" presId="urn:microsoft.com/office/officeart/2005/8/layout/orgChart1"/>
    <dgm:cxn modelId="{38DDF816-16ED-4F4A-917A-7DB9406FCA58}" type="presParOf" srcId="{DF0FF804-685E-427D-9E03-B9AFD5E6CA13}" destId="{B6587CDD-D84F-4FC2-82F3-A0F46DD60F3F}" srcOrd="0" destOrd="0" presId="urn:microsoft.com/office/officeart/2005/8/layout/orgChart1"/>
    <dgm:cxn modelId="{50961A88-4E6A-4813-A968-0B9184BF802C}" type="presParOf" srcId="{B6587CDD-D84F-4FC2-82F3-A0F46DD60F3F}" destId="{FD74CE81-5E79-4012-83B2-9CC1019D8B05}" srcOrd="0" destOrd="0" presId="urn:microsoft.com/office/officeart/2005/8/layout/orgChart1"/>
    <dgm:cxn modelId="{211A5A47-1BF8-415E-A89D-86FD85D5ECAE}" type="presParOf" srcId="{FD74CE81-5E79-4012-83B2-9CC1019D8B05}" destId="{02C28231-F527-4A45-B321-2D20E7CF848F}" srcOrd="0" destOrd="0" presId="urn:microsoft.com/office/officeart/2005/8/layout/orgChart1"/>
    <dgm:cxn modelId="{25D98104-D5E6-4DC8-B221-62777F6A6FA6}" type="presParOf" srcId="{FD74CE81-5E79-4012-83B2-9CC1019D8B05}" destId="{E834A4B7-EEC1-41E9-9F7C-C2264B5FB556}" srcOrd="1" destOrd="0" presId="urn:microsoft.com/office/officeart/2005/8/layout/orgChart1"/>
    <dgm:cxn modelId="{CBA0919F-8296-430A-BEDB-DEC4E6D174F0}" type="presParOf" srcId="{B6587CDD-D84F-4FC2-82F3-A0F46DD60F3F}" destId="{E917DF7C-9C9B-44A2-BA59-521FDFFC6A36}" srcOrd="1" destOrd="0" presId="urn:microsoft.com/office/officeart/2005/8/layout/orgChart1"/>
    <dgm:cxn modelId="{1E673682-A65E-4AEB-8624-AE0630022B43}" type="presParOf" srcId="{E917DF7C-9C9B-44A2-BA59-521FDFFC6A36}" destId="{B816E140-1A00-4118-84D9-D5F6AD519384}" srcOrd="0" destOrd="0" presId="urn:microsoft.com/office/officeart/2005/8/layout/orgChart1"/>
    <dgm:cxn modelId="{08CA88DF-6FD1-4424-9DA2-727D76A5B6BD}" type="presParOf" srcId="{E917DF7C-9C9B-44A2-BA59-521FDFFC6A36}" destId="{314F0A4D-03C0-4307-BF71-28E5C1E31552}" srcOrd="1" destOrd="0" presId="urn:microsoft.com/office/officeart/2005/8/layout/orgChart1"/>
    <dgm:cxn modelId="{6EC14FFD-D3CB-488E-909B-61D49CE8E16B}" type="presParOf" srcId="{314F0A4D-03C0-4307-BF71-28E5C1E31552}" destId="{1B2EBC48-E70C-4E06-9DC0-0514FE348D5C}" srcOrd="0" destOrd="0" presId="urn:microsoft.com/office/officeart/2005/8/layout/orgChart1"/>
    <dgm:cxn modelId="{DA6684EF-26D9-468D-99D7-3F47F0E1F799}" type="presParOf" srcId="{1B2EBC48-E70C-4E06-9DC0-0514FE348D5C}" destId="{456D7E7D-FF9F-4D47-AE57-AA015E88389C}" srcOrd="0" destOrd="0" presId="urn:microsoft.com/office/officeart/2005/8/layout/orgChart1"/>
    <dgm:cxn modelId="{5D408DD3-F9B4-4CB7-9811-B8E30D334A44}" type="presParOf" srcId="{1B2EBC48-E70C-4E06-9DC0-0514FE348D5C}" destId="{E839D650-81B9-490A-A9DD-09DD7BE66670}" srcOrd="1" destOrd="0" presId="urn:microsoft.com/office/officeart/2005/8/layout/orgChart1"/>
    <dgm:cxn modelId="{60F14AB5-F5CA-4068-82EE-9F45309CBD08}" type="presParOf" srcId="{314F0A4D-03C0-4307-BF71-28E5C1E31552}" destId="{3BA0CF92-C646-465D-B884-5815894A4027}" srcOrd="1" destOrd="0" presId="urn:microsoft.com/office/officeart/2005/8/layout/orgChart1"/>
    <dgm:cxn modelId="{67918E18-9886-48AC-A718-8E436AADAD64}" type="presParOf" srcId="{314F0A4D-03C0-4307-BF71-28E5C1E31552}" destId="{7B43C4B6-6300-4208-A9F2-3D6F8C02D7E7}" srcOrd="2" destOrd="0" presId="urn:microsoft.com/office/officeart/2005/8/layout/orgChart1"/>
    <dgm:cxn modelId="{A8BCB696-95AC-4F71-968C-6AD833C647F6}" type="presParOf" srcId="{E917DF7C-9C9B-44A2-BA59-521FDFFC6A36}" destId="{7CA5642E-03AB-491B-A4E0-A88D11EB209F}" srcOrd="2" destOrd="0" presId="urn:microsoft.com/office/officeart/2005/8/layout/orgChart1"/>
    <dgm:cxn modelId="{DEFCB379-7E08-49DB-96D7-FBD901108E93}" type="presParOf" srcId="{E917DF7C-9C9B-44A2-BA59-521FDFFC6A36}" destId="{F342A9E5-76AA-4EA3-A35C-F858F04E5C82}" srcOrd="3" destOrd="0" presId="urn:microsoft.com/office/officeart/2005/8/layout/orgChart1"/>
    <dgm:cxn modelId="{5643E57E-032C-410A-93FE-618323F7D502}" type="presParOf" srcId="{F342A9E5-76AA-4EA3-A35C-F858F04E5C82}" destId="{B0EBBCE7-CE9A-4402-A078-17A37B98760D}" srcOrd="0" destOrd="0" presId="urn:microsoft.com/office/officeart/2005/8/layout/orgChart1"/>
    <dgm:cxn modelId="{470561D5-AD34-4AF9-837B-CD7AEC109A6E}" type="presParOf" srcId="{B0EBBCE7-CE9A-4402-A078-17A37B98760D}" destId="{D29B27C3-3C9D-4CBB-AD6F-7A02F7AA753D}" srcOrd="0" destOrd="0" presId="urn:microsoft.com/office/officeart/2005/8/layout/orgChart1"/>
    <dgm:cxn modelId="{9DA929C9-4285-476A-9114-C26463FC63D7}" type="presParOf" srcId="{B0EBBCE7-CE9A-4402-A078-17A37B98760D}" destId="{B85A36CD-BDFD-49C3-A786-F3D5F769DB7F}" srcOrd="1" destOrd="0" presId="urn:microsoft.com/office/officeart/2005/8/layout/orgChart1"/>
    <dgm:cxn modelId="{656E3704-724F-4968-84E8-32EEE48ED3E1}" type="presParOf" srcId="{F342A9E5-76AA-4EA3-A35C-F858F04E5C82}" destId="{A7A69908-51F0-446C-AD08-F0D1E3DEE4E8}" srcOrd="1" destOrd="0" presId="urn:microsoft.com/office/officeart/2005/8/layout/orgChart1"/>
    <dgm:cxn modelId="{9FC8FF46-F615-498C-B748-A39D75DDA5FC}" type="presParOf" srcId="{F342A9E5-76AA-4EA3-A35C-F858F04E5C82}" destId="{CF77511B-FCDD-48B8-9289-2AAC73E289E1}" srcOrd="2" destOrd="0" presId="urn:microsoft.com/office/officeart/2005/8/layout/orgChart1"/>
    <dgm:cxn modelId="{52F2A953-313A-45C7-BD8D-E8FF4B69175B}" type="presParOf" srcId="{E917DF7C-9C9B-44A2-BA59-521FDFFC6A36}" destId="{36B49542-6844-49AC-B454-BE5B8206B7B2}" srcOrd="4" destOrd="0" presId="urn:microsoft.com/office/officeart/2005/8/layout/orgChart1"/>
    <dgm:cxn modelId="{4E66821D-267A-437F-A7F4-96B4BF019A94}" type="presParOf" srcId="{E917DF7C-9C9B-44A2-BA59-521FDFFC6A36}" destId="{84C42A21-5DA3-42DC-914C-BAB1946C42BE}" srcOrd="5" destOrd="0" presId="urn:microsoft.com/office/officeart/2005/8/layout/orgChart1"/>
    <dgm:cxn modelId="{3FBCE7DC-F68C-44C9-9BB4-1F5FFB3E1319}" type="presParOf" srcId="{84C42A21-5DA3-42DC-914C-BAB1946C42BE}" destId="{EE4D6788-862A-40C2-A7BA-3CCBEF068BF1}" srcOrd="0" destOrd="0" presId="urn:microsoft.com/office/officeart/2005/8/layout/orgChart1"/>
    <dgm:cxn modelId="{2B496C06-8A75-45E3-B40C-B194F0157E1A}" type="presParOf" srcId="{EE4D6788-862A-40C2-A7BA-3CCBEF068BF1}" destId="{AFAE6DC8-9EF9-416C-B29F-2759F0AEF646}" srcOrd="0" destOrd="0" presId="urn:microsoft.com/office/officeart/2005/8/layout/orgChart1"/>
    <dgm:cxn modelId="{DD112045-2E17-4575-A3E0-59E1AE8F7B91}" type="presParOf" srcId="{EE4D6788-862A-40C2-A7BA-3CCBEF068BF1}" destId="{79B9F785-5DB9-4C9C-B1C9-97CA426A22A3}" srcOrd="1" destOrd="0" presId="urn:microsoft.com/office/officeart/2005/8/layout/orgChart1"/>
    <dgm:cxn modelId="{6EFBC65A-40B4-4C95-9CC6-3A720E1641E8}" type="presParOf" srcId="{84C42A21-5DA3-42DC-914C-BAB1946C42BE}" destId="{8C87D15E-D982-4209-9D30-30C2BD7BA69B}" srcOrd="1" destOrd="0" presId="urn:microsoft.com/office/officeart/2005/8/layout/orgChart1"/>
    <dgm:cxn modelId="{1C0FC2A7-E2EE-4B6B-8D8E-5EC665DC16FC}" type="presParOf" srcId="{8C87D15E-D982-4209-9D30-30C2BD7BA69B}" destId="{C60AAD3B-3133-47AF-8E41-9D689BE7481D}" srcOrd="0" destOrd="0" presId="urn:microsoft.com/office/officeart/2005/8/layout/orgChart1"/>
    <dgm:cxn modelId="{C4209805-B40A-4D56-BD73-C7D2E2B78543}" type="presParOf" srcId="{8C87D15E-D982-4209-9D30-30C2BD7BA69B}" destId="{6056E22F-9D1F-4DFF-9169-623428541750}" srcOrd="1" destOrd="0" presId="urn:microsoft.com/office/officeart/2005/8/layout/orgChart1"/>
    <dgm:cxn modelId="{90EC0759-1F9E-4664-AE57-D3E34C6D0BC9}" type="presParOf" srcId="{6056E22F-9D1F-4DFF-9169-623428541750}" destId="{84941DC9-26EC-483B-B070-89C9B9F8D530}" srcOrd="0" destOrd="0" presId="urn:microsoft.com/office/officeart/2005/8/layout/orgChart1"/>
    <dgm:cxn modelId="{28DCE31F-0143-4852-871A-7495DDD50337}" type="presParOf" srcId="{84941DC9-26EC-483B-B070-89C9B9F8D530}" destId="{31B489B6-F6A7-48CB-B135-A84868B234B9}" srcOrd="0" destOrd="0" presId="urn:microsoft.com/office/officeart/2005/8/layout/orgChart1"/>
    <dgm:cxn modelId="{747062C3-93C5-4DC4-BBF6-4D12D43CF0B9}" type="presParOf" srcId="{84941DC9-26EC-483B-B070-89C9B9F8D530}" destId="{6B686552-24A8-4C34-8EA0-1321D7D10618}" srcOrd="1" destOrd="0" presId="urn:microsoft.com/office/officeart/2005/8/layout/orgChart1"/>
    <dgm:cxn modelId="{74729FDC-86DF-4338-B0E1-DA44FC43DAE9}" type="presParOf" srcId="{6056E22F-9D1F-4DFF-9169-623428541750}" destId="{98EF97C2-A236-4135-90D2-F1378583841B}" srcOrd="1" destOrd="0" presId="urn:microsoft.com/office/officeart/2005/8/layout/orgChart1"/>
    <dgm:cxn modelId="{CC41DE15-6977-4D0E-88CE-9DCF58CD4FEC}" type="presParOf" srcId="{6056E22F-9D1F-4DFF-9169-623428541750}" destId="{AAFC2BC9-5D86-43DB-9D4C-820785C7E1D6}" srcOrd="2" destOrd="0" presId="urn:microsoft.com/office/officeart/2005/8/layout/orgChart1"/>
    <dgm:cxn modelId="{2C19EAC3-1923-4D18-8F43-42A55FB9DE29}" type="presParOf" srcId="{8C87D15E-D982-4209-9D30-30C2BD7BA69B}" destId="{A6BA713A-B369-4BA1-ACA7-BE18E58040A4}" srcOrd="2" destOrd="0" presId="urn:microsoft.com/office/officeart/2005/8/layout/orgChart1"/>
    <dgm:cxn modelId="{156C25A3-6ECB-4424-8587-4594F26849D0}" type="presParOf" srcId="{8C87D15E-D982-4209-9D30-30C2BD7BA69B}" destId="{8472F7F0-9204-4F2D-903F-EDF87B05193A}" srcOrd="3" destOrd="0" presId="urn:microsoft.com/office/officeart/2005/8/layout/orgChart1"/>
    <dgm:cxn modelId="{26B21F9B-CE35-427A-B496-79E22FC47EDF}" type="presParOf" srcId="{8472F7F0-9204-4F2D-903F-EDF87B05193A}" destId="{E47D1A91-D0C6-4644-8F5C-1E0EB26EF41C}" srcOrd="0" destOrd="0" presId="urn:microsoft.com/office/officeart/2005/8/layout/orgChart1"/>
    <dgm:cxn modelId="{C2536381-7184-4624-B30F-40581E005477}" type="presParOf" srcId="{E47D1A91-D0C6-4644-8F5C-1E0EB26EF41C}" destId="{1F8554D6-FA5E-44C7-BBB3-F70964F38510}" srcOrd="0" destOrd="0" presId="urn:microsoft.com/office/officeart/2005/8/layout/orgChart1"/>
    <dgm:cxn modelId="{2E52933B-6BA6-4661-8A7D-023B248375FA}" type="presParOf" srcId="{E47D1A91-D0C6-4644-8F5C-1E0EB26EF41C}" destId="{7B222243-60E2-44BD-AE3D-A3EDB9064F7A}" srcOrd="1" destOrd="0" presId="urn:microsoft.com/office/officeart/2005/8/layout/orgChart1"/>
    <dgm:cxn modelId="{D600104C-72A6-4E84-87CB-A320A742BE4D}" type="presParOf" srcId="{8472F7F0-9204-4F2D-903F-EDF87B05193A}" destId="{5E779ED3-99B0-47E9-83B3-9072C0B5DC04}" srcOrd="1" destOrd="0" presId="urn:microsoft.com/office/officeart/2005/8/layout/orgChart1"/>
    <dgm:cxn modelId="{F440539A-DC6A-445E-A4D6-8FA6C566C3B5}" type="presParOf" srcId="{8472F7F0-9204-4F2D-903F-EDF87B05193A}" destId="{1E5EC54E-D49A-4244-8888-BE7F7C7D00A3}" srcOrd="2" destOrd="0" presId="urn:microsoft.com/office/officeart/2005/8/layout/orgChart1"/>
    <dgm:cxn modelId="{FD8A254B-9DD7-4DEB-BFDE-F7C1FA9A75A9}" type="presParOf" srcId="{8C87D15E-D982-4209-9D30-30C2BD7BA69B}" destId="{104D072B-6729-4058-B7BC-328920647F93}" srcOrd="4" destOrd="0" presId="urn:microsoft.com/office/officeart/2005/8/layout/orgChart1"/>
    <dgm:cxn modelId="{1A6FA0AB-5EA7-48FE-BD98-4B76809BF58B}" type="presParOf" srcId="{8C87D15E-D982-4209-9D30-30C2BD7BA69B}" destId="{EEB04BCC-B820-45EC-BEFB-04433EB235E6}" srcOrd="5" destOrd="0" presId="urn:microsoft.com/office/officeart/2005/8/layout/orgChart1"/>
    <dgm:cxn modelId="{5CBC0D33-499A-4B66-84B8-3F4AD97C84D4}" type="presParOf" srcId="{EEB04BCC-B820-45EC-BEFB-04433EB235E6}" destId="{C62F0B07-4F4B-4580-BDB7-297D99A49099}" srcOrd="0" destOrd="0" presId="urn:microsoft.com/office/officeart/2005/8/layout/orgChart1"/>
    <dgm:cxn modelId="{C03E7240-7820-4EDA-977A-C46B9F6C8E7D}" type="presParOf" srcId="{C62F0B07-4F4B-4580-BDB7-297D99A49099}" destId="{68210268-13BE-45F9-841E-6B4B62E34844}" srcOrd="0" destOrd="0" presId="urn:microsoft.com/office/officeart/2005/8/layout/orgChart1"/>
    <dgm:cxn modelId="{7E4EE014-1315-4182-A145-91B56A59BD28}" type="presParOf" srcId="{C62F0B07-4F4B-4580-BDB7-297D99A49099}" destId="{91F12548-6A2B-48EF-8E1D-14955D5EFEC1}" srcOrd="1" destOrd="0" presId="urn:microsoft.com/office/officeart/2005/8/layout/orgChart1"/>
    <dgm:cxn modelId="{4D5A52D8-D08C-44C9-AEDF-CC4CFBAC55FD}" type="presParOf" srcId="{EEB04BCC-B820-45EC-BEFB-04433EB235E6}" destId="{11573E24-6C8C-44D5-8225-8DE69386BADF}" srcOrd="1" destOrd="0" presId="urn:microsoft.com/office/officeart/2005/8/layout/orgChart1"/>
    <dgm:cxn modelId="{CCE16DFD-747F-4C44-B3DE-D8C49C62CFB6}" type="presParOf" srcId="{EEB04BCC-B820-45EC-BEFB-04433EB235E6}" destId="{660AEC37-9C78-4F88-B128-7B3FA2F7CAFD}" srcOrd="2" destOrd="0" presId="urn:microsoft.com/office/officeart/2005/8/layout/orgChart1"/>
    <dgm:cxn modelId="{519598CD-6A59-474B-BABA-C5BB4FEBB6A8}" type="presParOf" srcId="{84C42A21-5DA3-42DC-914C-BAB1946C42BE}" destId="{D6CB5771-5CC7-4788-AF2E-1FFD5DC927E0}" srcOrd="2" destOrd="0" presId="urn:microsoft.com/office/officeart/2005/8/layout/orgChart1"/>
    <dgm:cxn modelId="{11341D2D-D714-464E-B771-2707D27B5AD5}" type="presParOf" srcId="{E917DF7C-9C9B-44A2-BA59-521FDFFC6A36}" destId="{595982DF-C5CC-4B15-8ED1-1AE3EB770A15}" srcOrd="6" destOrd="0" presId="urn:microsoft.com/office/officeart/2005/8/layout/orgChart1"/>
    <dgm:cxn modelId="{6F6E62AA-9D01-4B38-A5A5-98FCC8FB7D40}" type="presParOf" srcId="{E917DF7C-9C9B-44A2-BA59-521FDFFC6A36}" destId="{F8DD5285-5EEE-4BDF-B68D-983551DA429B}" srcOrd="7" destOrd="0" presId="urn:microsoft.com/office/officeart/2005/8/layout/orgChart1"/>
    <dgm:cxn modelId="{C741F55B-09DD-4907-ADB8-71D5E87C04AC}" type="presParOf" srcId="{F8DD5285-5EEE-4BDF-B68D-983551DA429B}" destId="{8E79DA56-CF9E-4556-833C-DCB80032FB3D}" srcOrd="0" destOrd="0" presId="urn:microsoft.com/office/officeart/2005/8/layout/orgChart1"/>
    <dgm:cxn modelId="{F57784A1-2EF0-4F81-8008-D39B773B1697}" type="presParOf" srcId="{8E79DA56-CF9E-4556-833C-DCB80032FB3D}" destId="{4E2B5114-E884-45DD-86EC-21879E3AFD17}" srcOrd="0" destOrd="0" presId="urn:microsoft.com/office/officeart/2005/8/layout/orgChart1"/>
    <dgm:cxn modelId="{C227C530-F0B6-40A7-A2B3-3CFB0C18F30F}" type="presParOf" srcId="{8E79DA56-CF9E-4556-833C-DCB80032FB3D}" destId="{27A2F958-F8E9-43C9-86AB-F476FA9DDCA0}" srcOrd="1" destOrd="0" presId="urn:microsoft.com/office/officeart/2005/8/layout/orgChart1"/>
    <dgm:cxn modelId="{3521AEFF-80D3-4122-873D-638AB15ECD19}" type="presParOf" srcId="{F8DD5285-5EEE-4BDF-B68D-983551DA429B}" destId="{B3238704-9F05-4870-9FCB-5C2F503EBDA2}" srcOrd="1" destOrd="0" presId="urn:microsoft.com/office/officeart/2005/8/layout/orgChart1"/>
    <dgm:cxn modelId="{D9003D43-2F9C-41AC-8319-2CDBB2F020FA}" type="presParOf" srcId="{F8DD5285-5EEE-4BDF-B68D-983551DA429B}" destId="{E0FA5DA6-3FF2-499D-BE2D-81B7E22052F5}" srcOrd="2" destOrd="0" presId="urn:microsoft.com/office/officeart/2005/8/layout/orgChart1"/>
    <dgm:cxn modelId="{49C474AB-D81F-4D4B-9810-9A8A1101A210}" type="presParOf" srcId="{E917DF7C-9C9B-44A2-BA59-521FDFFC6A36}" destId="{E0E63BAB-7A07-4C5B-9275-C0083306B1C7}" srcOrd="8" destOrd="0" presId="urn:microsoft.com/office/officeart/2005/8/layout/orgChart1"/>
    <dgm:cxn modelId="{516A4D4D-FC65-4C59-892B-F78F8FC5599A}" type="presParOf" srcId="{E917DF7C-9C9B-44A2-BA59-521FDFFC6A36}" destId="{76DF0AED-A94E-41D6-85CB-4830A59F3CF6}" srcOrd="9" destOrd="0" presId="urn:microsoft.com/office/officeart/2005/8/layout/orgChart1"/>
    <dgm:cxn modelId="{F6D68EF6-EFAD-4BA4-9C5C-7F3CC5F9447F}" type="presParOf" srcId="{76DF0AED-A94E-41D6-85CB-4830A59F3CF6}" destId="{BDA50E23-40ED-4169-8827-7BAC8DA4098D}" srcOrd="0" destOrd="0" presId="urn:microsoft.com/office/officeart/2005/8/layout/orgChart1"/>
    <dgm:cxn modelId="{EFE0CDAB-4A74-49B5-BB94-C093AE10C4C5}" type="presParOf" srcId="{BDA50E23-40ED-4169-8827-7BAC8DA4098D}" destId="{920399C4-0E35-467B-9C5F-C4064CEC2FE1}" srcOrd="0" destOrd="0" presId="urn:microsoft.com/office/officeart/2005/8/layout/orgChart1"/>
    <dgm:cxn modelId="{8515BBE5-88C9-430C-A1C7-BA23A920A6C1}" type="presParOf" srcId="{BDA50E23-40ED-4169-8827-7BAC8DA4098D}" destId="{49343206-C95F-44F1-ACC9-843722800271}" srcOrd="1" destOrd="0" presId="urn:microsoft.com/office/officeart/2005/8/layout/orgChart1"/>
    <dgm:cxn modelId="{5C2363CE-A7CC-4703-AA80-576E31C4BFC8}" type="presParOf" srcId="{76DF0AED-A94E-41D6-85CB-4830A59F3CF6}" destId="{51B997E5-1513-42E1-864A-07BF68216B4C}" srcOrd="1" destOrd="0" presId="urn:microsoft.com/office/officeart/2005/8/layout/orgChart1"/>
    <dgm:cxn modelId="{9E58A709-0D27-42A9-8EF6-FFE248D755EE}" type="presParOf" srcId="{76DF0AED-A94E-41D6-85CB-4830A59F3CF6}" destId="{43E11BDB-7039-41DA-8957-EDCF7A8B52FB}" srcOrd="2" destOrd="0" presId="urn:microsoft.com/office/officeart/2005/8/layout/orgChart1"/>
    <dgm:cxn modelId="{89131F60-1D6C-4542-B2E4-AED59560CFA5}" type="presParOf" srcId="{B6587CDD-D84F-4FC2-82F3-A0F46DD60F3F}" destId="{7011241F-D2E2-4C2A-9F48-8609953F6E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E63BAB-7A07-4C5B-9275-C0083306B1C7}">
      <dsp:nvSpPr>
        <dsp:cNvPr id="0" name=""/>
        <dsp:cNvSpPr/>
      </dsp:nvSpPr>
      <dsp:spPr>
        <a:xfrm>
          <a:off x="4305300" y="715091"/>
          <a:ext cx="3459375" cy="300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096"/>
              </a:lnTo>
              <a:lnTo>
                <a:pt x="3459375" y="150096"/>
              </a:lnTo>
              <a:lnTo>
                <a:pt x="3459375" y="30019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982DF-C5CC-4B15-8ED1-1AE3EB770A15}">
      <dsp:nvSpPr>
        <dsp:cNvPr id="0" name=""/>
        <dsp:cNvSpPr/>
      </dsp:nvSpPr>
      <dsp:spPr>
        <a:xfrm>
          <a:off x="4305300" y="715091"/>
          <a:ext cx="1729687" cy="300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096"/>
              </a:lnTo>
              <a:lnTo>
                <a:pt x="1729687" y="150096"/>
              </a:lnTo>
              <a:lnTo>
                <a:pt x="1729687" y="30019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4D072B-6729-4058-B7BC-328920647F93}">
      <dsp:nvSpPr>
        <dsp:cNvPr id="0" name=""/>
        <dsp:cNvSpPr/>
      </dsp:nvSpPr>
      <dsp:spPr>
        <a:xfrm>
          <a:off x="3733502" y="1730032"/>
          <a:ext cx="214424" cy="26874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7448"/>
              </a:lnTo>
              <a:lnTo>
                <a:pt x="214424" y="268744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BA713A-B369-4BA1-ACA7-BE18E58040A4}">
      <dsp:nvSpPr>
        <dsp:cNvPr id="0" name=""/>
        <dsp:cNvSpPr/>
      </dsp:nvSpPr>
      <dsp:spPr>
        <a:xfrm>
          <a:off x="3733502" y="1730032"/>
          <a:ext cx="214424" cy="16725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2508"/>
              </a:lnTo>
              <a:lnTo>
                <a:pt x="214424" y="167250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AAD3B-3133-47AF-8E41-9D689BE7481D}">
      <dsp:nvSpPr>
        <dsp:cNvPr id="0" name=""/>
        <dsp:cNvSpPr/>
      </dsp:nvSpPr>
      <dsp:spPr>
        <a:xfrm>
          <a:off x="3733502" y="1730032"/>
          <a:ext cx="214424" cy="657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567"/>
              </a:lnTo>
              <a:lnTo>
                <a:pt x="214424" y="65756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B49542-6844-49AC-B454-BE5B8206B7B2}">
      <dsp:nvSpPr>
        <dsp:cNvPr id="0" name=""/>
        <dsp:cNvSpPr/>
      </dsp:nvSpPr>
      <dsp:spPr>
        <a:xfrm>
          <a:off x="4259580" y="715091"/>
          <a:ext cx="91440" cy="3001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019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A5642E-03AB-491B-A4E0-A88D11EB209F}">
      <dsp:nvSpPr>
        <dsp:cNvPr id="0" name=""/>
        <dsp:cNvSpPr/>
      </dsp:nvSpPr>
      <dsp:spPr>
        <a:xfrm>
          <a:off x="2575612" y="715091"/>
          <a:ext cx="1729687" cy="300193"/>
        </a:xfrm>
        <a:custGeom>
          <a:avLst/>
          <a:gdLst/>
          <a:ahLst/>
          <a:cxnLst/>
          <a:rect l="0" t="0" r="0" b="0"/>
          <a:pathLst>
            <a:path>
              <a:moveTo>
                <a:pt x="1729687" y="0"/>
              </a:moveTo>
              <a:lnTo>
                <a:pt x="1729687" y="150096"/>
              </a:lnTo>
              <a:lnTo>
                <a:pt x="0" y="150096"/>
              </a:lnTo>
              <a:lnTo>
                <a:pt x="0" y="30019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16E140-1A00-4118-84D9-D5F6AD519384}">
      <dsp:nvSpPr>
        <dsp:cNvPr id="0" name=""/>
        <dsp:cNvSpPr/>
      </dsp:nvSpPr>
      <dsp:spPr>
        <a:xfrm>
          <a:off x="845924" y="715091"/>
          <a:ext cx="3459375" cy="300193"/>
        </a:xfrm>
        <a:custGeom>
          <a:avLst/>
          <a:gdLst/>
          <a:ahLst/>
          <a:cxnLst/>
          <a:rect l="0" t="0" r="0" b="0"/>
          <a:pathLst>
            <a:path>
              <a:moveTo>
                <a:pt x="3459375" y="0"/>
              </a:moveTo>
              <a:lnTo>
                <a:pt x="3459375" y="150096"/>
              </a:lnTo>
              <a:lnTo>
                <a:pt x="0" y="150096"/>
              </a:lnTo>
              <a:lnTo>
                <a:pt x="0" y="30019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C28231-F527-4A45-B321-2D20E7CF848F}">
      <dsp:nvSpPr>
        <dsp:cNvPr id="0" name=""/>
        <dsp:cNvSpPr/>
      </dsp:nvSpPr>
      <dsp:spPr>
        <a:xfrm>
          <a:off x="3590552" y="344"/>
          <a:ext cx="1429494" cy="7147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i="1" kern="1200" dirty="0">
              <a:solidFill>
                <a:schemeClr val="bg1">
                  <a:lumMod val="95000"/>
                </a:schemeClr>
              </a:solidFill>
            </a:rPr>
            <a:t>Rendszergazdaként kezelnem kell a felhasználókat.</a:t>
          </a:r>
          <a:endParaRPr lang="hu-HU" sz="10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3590552" y="344"/>
        <a:ext cx="1429494" cy="714747"/>
      </dsp:txXfrm>
    </dsp:sp>
    <dsp:sp modelId="{456D7E7D-FF9F-4D47-AE57-AA015E88389C}">
      <dsp:nvSpPr>
        <dsp:cNvPr id="0" name=""/>
        <dsp:cNvSpPr/>
      </dsp:nvSpPr>
      <dsp:spPr>
        <a:xfrm>
          <a:off x="131177" y="1015285"/>
          <a:ext cx="1429494" cy="7147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i="1" kern="1200" dirty="0">
              <a:solidFill>
                <a:schemeClr val="bg1">
                  <a:lumMod val="95000"/>
                </a:schemeClr>
              </a:solidFill>
            </a:rPr>
            <a:t>Rendszergazdaként létre kell hoznom felhasználókat.</a:t>
          </a:r>
          <a:endParaRPr lang="hu-HU" sz="10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131177" y="1015285"/>
        <a:ext cx="1429494" cy="714747"/>
      </dsp:txXfrm>
    </dsp:sp>
    <dsp:sp modelId="{D29B27C3-3C9D-4CBB-AD6F-7A02F7AA753D}">
      <dsp:nvSpPr>
        <dsp:cNvPr id="0" name=""/>
        <dsp:cNvSpPr/>
      </dsp:nvSpPr>
      <dsp:spPr>
        <a:xfrm>
          <a:off x="1860865" y="1015285"/>
          <a:ext cx="1429494" cy="7147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i="1" kern="1200" dirty="0">
              <a:solidFill>
                <a:schemeClr val="bg1">
                  <a:lumMod val="95000"/>
                </a:schemeClr>
              </a:solidFill>
            </a:rPr>
            <a:t>Rendszergazdaként törölnöm kell felhasználókat.</a:t>
          </a:r>
          <a:endParaRPr lang="hu-HU" sz="10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1860865" y="1015285"/>
        <a:ext cx="1429494" cy="714747"/>
      </dsp:txXfrm>
    </dsp:sp>
    <dsp:sp modelId="{AFAE6DC8-9EF9-416C-B29F-2759F0AEF646}">
      <dsp:nvSpPr>
        <dsp:cNvPr id="0" name=""/>
        <dsp:cNvSpPr/>
      </dsp:nvSpPr>
      <dsp:spPr>
        <a:xfrm>
          <a:off x="3590552" y="1015285"/>
          <a:ext cx="1429494" cy="7147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i="1" kern="1200" dirty="0">
              <a:solidFill>
                <a:schemeClr val="bg1">
                  <a:lumMod val="95000"/>
                </a:schemeClr>
              </a:solidFill>
            </a:rPr>
            <a:t>Rendszergazdaként módosítani kell felhasználókat.</a:t>
          </a:r>
          <a:endParaRPr lang="hu-HU" sz="10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3590552" y="1015285"/>
        <a:ext cx="1429494" cy="714747"/>
      </dsp:txXfrm>
    </dsp:sp>
    <dsp:sp modelId="{31B489B6-F6A7-48CB-B135-A84868B234B9}">
      <dsp:nvSpPr>
        <dsp:cNvPr id="0" name=""/>
        <dsp:cNvSpPr/>
      </dsp:nvSpPr>
      <dsp:spPr>
        <a:xfrm>
          <a:off x="3947926" y="2030226"/>
          <a:ext cx="1429494" cy="7147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i="1" kern="1200" dirty="0">
              <a:solidFill>
                <a:schemeClr val="bg1">
                  <a:lumMod val="95000"/>
                </a:schemeClr>
              </a:solidFill>
            </a:rPr>
            <a:t>Rendszergazdaként meg kell változtatnom a felhasználó jelszavát</a:t>
          </a:r>
          <a:endParaRPr lang="hu-HU" sz="10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3947926" y="2030226"/>
        <a:ext cx="1429494" cy="714747"/>
      </dsp:txXfrm>
    </dsp:sp>
    <dsp:sp modelId="{1F8554D6-FA5E-44C7-BBB3-F70964F38510}">
      <dsp:nvSpPr>
        <dsp:cNvPr id="0" name=""/>
        <dsp:cNvSpPr/>
      </dsp:nvSpPr>
      <dsp:spPr>
        <a:xfrm>
          <a:off x="3947926" y="3045167"/>
          <a:ext cx="1429494" cy="7147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i="1" kern="1200" dirty="0">
              <a:solidFill>
                <a:schemeClr val="bg1">
                  <a:lumMod val="95000"/>
                </a:schemeClr>
              </a:solidFill>
            </a:rPr>
            <a:t>Rendszergazdaként meg kell változtatnom a felhasználó jogosultságát</a:t>
          </a:r>
          <a:endParaRPr lang="hu-HU" sz="10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3947926" y="3045167"/>
        <a:ext cx="1429494" cy="714747"/>
      </dsp:txXfrm>
    </dsp:sp>
    <dsp:sp modelId="{68210268-13BE-45F9-841E-6B4B62E34844}">
      <dsp:nvSpPr>
        <dsp:cNvPr id="0" name=""/>
        <dsp:cNvSpPr/>
      </dsp:nvSpPr>
      <dsp:spPr>
        <a:xfrm>
          <a:off x="3947926" y="4060108"/>
          <a:ext cx="1429494" cy="7147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i="1" kern="1200" dirty="0">
              <a:solidFill>
                <a:schemeClr val="bg1">
                  <a:lumMod val="95000"/>
                </a:schemeClr>
              </a:solidFill>
            </a:rPr>
            <a:t>Rendszergazdaként meg kell változtatnom …</a:t>
          </a:r>
          <a:endParaRPr lang="hu-HU" sz="10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3947926" y="4060108"/>
        <a:ext cx="1429494" cy="714747"/>
      </dsp:txXfrm>
    </dsp:sp>
    <dsp:sp modelId="{4E2B5114-E884-45DD-86EC-21879E3AFD17}">
      <dsp:nvSpPr>
        <dsp:cNvPr id="0" name=""/>
        <dsp:cNvSpPr/>
      </dsp:nvSpPr>
      <dsp:spPr>
        <a:xfrm>
          <a:off x="5320240" y="1015285"/>
          <a:ext cx="1429494" cy="7147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i="1" kern="1200" dirty="0">
              <a:solidFill>
                <a:schemeClr val="bg1">
                  <a:lumMod val="95000"/>
                </a:schemeClr>
              </a:solidFill>
            </a:rPr>
            <a:t>Rendszergazdaként felhasználói csoportokat kell létrehoznom.</a:t>
          </a:r>
          <a:endParaRPr lang="hu-HU" sz="10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5320240" y="1015285"/>
        <a:ext cx="1429494" cy="714747"/>
      </dsp:txXfrm>
    </dsp:sp>
    <dsp:sp modelId="{920399C4-0E35-467B-9C5F-C4064CEC2FE1}">
      <dsp:nvSpPr>
        <dsp:cNvPr id="0" name=""/>
        <dsp:cNvSpPr/>
      </dsp:nvSpPr>
      <dsp:spPr>
        <a:xfrm>
          <a:off x="7049928" y="1015285"/>
          <a:ext cx="1429494" cy="7147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 dirty="0">
              <a:solidFill>
                <a:schemeClr val="bg1">
                  <a:lumMod val="95000"/>
                </a:schemeClr>
              </a:solidFill>
            </a:rPr>
            <a:t>…</a:t>
          </a:r>
        </a:p>
      </dsp:txBody>
      <dsp:txXfrm>
        <a:off x="7049928" y="1015285"/>
        <a:ext cx="1429494" cy="7147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2985561" cy="500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5" tIns="48292" rIns="96585" bIns="48292" numCol="1" anchor="t" anchorCtr="0" compatLnSpc="1">
            <a:prstTxWarp prst="textNoShape">
              <a:avLst/>
            </a:prstTxWarp>
          </a:bodyPr>
          <a:lstStyle>
            <a:lvl1pPr defTabSz="96596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1009" y="3"/>
            <a:ext cx="2985561" cy="500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5" tIns="48292" rIns="96585" bIns="48292" numCol="1" anchor="t" anchorCtr="0" compatLnSpc="1">
            <a:prstTxWarp prst="textNoShape">
              <a:avLst/>
            </a:prstTxWarp>
          </a:bodyPr>
          <a:lstStyle>
            <a:lvl1pPr algn="r" defTabSz="96596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05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516312"/>
            <a:ext cx="2985561" cy="500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5" tIns="48292" rIns="96585" bIns="48292" numCol="1" anchor="b" anchorCtr="0" compatLnSpc="1">
            <a:prstTxWarp prst="textNoShape">
              <a:avLst/>
            </a:prstTxWarp>
          </a:bodyPr>
          <a:lstStyle>
            <a:lvl1pPr defTabSz="96596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05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1009" y="9516312"/>
            <a:ext cx="2985561" cy="500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5" tIns="48292" rIns="96585" bIns="48292" numCol="1" anchor="b" anchorCtr="0" compatLnSpc="1">
            <a:prstTxWarp prst="textNoShape">
              <a:avLst/>
            </a:prstTxWarp>
          </a:bodyPr>
          <a:lstStyle>
            <a:lvl1pPr algn="r" defTabSz="965961">
              <a:defRPr sz="1300"/>
            </a:lvl1pPr>
          </a:lstStyle>
          <a:p>
            <a:pPr>
              <a:defRPr/>
            </a:pPr>
            <a:fld id="{C5480E4B-253C-4CAC-8645-D1B61B5198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676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2985561" cy="500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5" tIns="48292" rIns="96585" bIns="48292" numCol="1" anchor="t" anchorCtr="0" compatLnSpc="1">
            <a:prstTxWarp prst="textNoShape">
              <a:avLst/>
            </a:prstTxWarp>
          </a:bodyPr>
          <a:lstStyle>
            <a:lvl1pPr defTabSz="96596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1009" y="3"/>
            <a:ext cx="2985561" cy="500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5" tIns="48292" rIns="96585" bIns="48292" numCol="1" anchor="t" anchorCtr="0" compatLnSpc="1">
            <a:prstTxWarp prst="textNoShape">
              <a:avLst/>
            </a:prstTxWarp>
          </a:bodyPr>
          <a:lstStyle>
            <a:lvl1pPr algn="r" defTabSz="96596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41388" y="752475"/>
            <a:ext cx="5005387" cy="37560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977" y="4758157"/>
            <a:ext cx="5510211" cy="4508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5" tIns="48292" rIns="96585" bIns="482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516312"/>
            <a:ext cx="2985561" cy="500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5" tIns="48292" rIns="96585" bIns="48292" numCol="1" anchor="b" anchorCtr="0" compatLnSpc="1">
            <a:prstTxWarp prst="textNoShape">
              <a:avLst/>
            </a:prstTxWarp>
          </a:bodyPr>
          <a:lstStyle>
            <a:lvl1pPr defTabSz="96596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1009" y="9516312"/>
            <a:ext cx="2985561" cy="500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5" tIns="48292" rIns="96585" bIns="48292" numCol="1" anchor="b" anchorCtr="0" compatLnSpc="1">
            <a:prstTxWarp prst="textNoShape">
              <a:avLst/>
            </a:prstTxWarp>
          </a:bodyPr>
          <a:lstStyle>
            <a:lvl1pPr algn="r" defTabSz="965961">
              <a:defRPr sz="1300"/>
            </a:lvl1pPr>
          </a:lstStyle>
          <a:p>
            <a:pPr>
              <a:defRPr/>
            </a:pPr>
            <a:fld id="{747A745F-031D-4129-9C3D-4CC2DEC5AB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940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4682"/>
            <a:fld id="{4C522B52-1AD6-4857-B50D-D2E2420124D7}" type="slidenum">
              <a:rPr lang="en-US" smtClean="0"/>
              <a:pPr defTabSz="964682"/>
              <a:t>1</a:t>
            </a:fld>
            <a:endParaRPr lang="en-US" dirty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7985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>
            <a:extLst>
              <a:ext uri="{FF2B5EF4-FFF2-40B4-BE49-F238E27FC236}">
                <a16:creationId xmlns:a16="http://schemas.microsoft.com/office/drawing/2014/main" id="{E9CAB3E1-DE2C-44E5-B6AE-F3D04D1E6C8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>
            <a:extLst>
              <a:ext uri="{FF2B5EF4-FFF2-40B4-BE49-F238E27FC236}">
                <a16:creationId xmlns:a16="http://schemas.microsoft.com/office/drawing/2014/main" id="{835B8540-C823-4C87-90ED-50303F13498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hu-HU"/>
          </a:p>
        </p:txBody>
      </p:sp>
      <p:sp>
        <p:nvSpPr>
          <p:cNvPr id="147460" name="Slide Number Placeholder 3">
            <a:extLst>
              <a:ext uri="{FF2B5EF4-FFF2-40B4-BE49-F238E27FC236}">
                <a16:creationId xmlns:a16="http://schemas.microsoft.com/office/drawing/2014/main" id="{4CAD36A6-F7D0-408D-8929-B5CAB19F3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65270FB-724A-49AB-BAE5-2396BF356F5E}" type="slidenum">
              <a:rPr lang="en-US" altLang="hu-HU"/>
              <a:pPr eaLnBrk="1" hangingPunct="1"/>
              <a:t>3</a:t>
            </a:fld>
            <a:endParaRPr lang="en-US" altLang="hu-H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>
            <a:extLst>
              <a:ext uri="{FF2B5EF4-FFF2-40B4-BE49-F238E27FC236}">
                <a16:creationId xmlns:a16="http://schemas.microsoft.com/office/drawing/2014/main" id="{ADC9C41B-A59B-4E96-8C64-5E1909F2D90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>
            <a:extLst>
              <a:ext uri="{FF2B5EF4-FFF2-40B4-BE49-F238E27FC236}">
                <a16:creationId xmlns:a16="http://schemas.microsoft.com/office/drawing/2014/main" id="{5A9B903E-FE7F-47A5-B715-FF0885EC6D2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hu-HU" altLang="hu-HU"/>
              <a:t>3. alkalom</a:t>
            </a:r>
          </a:p>
        </p:txBody>
      </p:sp>
      <p:sp>
        <p:nvSpPr>
          <p:cNvPr id="149508" name="Slide Number Placeholder 3">
            <a:extLst>
              <a:ext uri="{FF2B5EF4-FFF2-40B4-BE49-F238E27FC236}">
                <a16:creationId xmlns:a16="http://schemas.microsoft.com/office/drawing/2014/main" id="{E3A6AEA0-862C-456D-802B-A75BA2FBC8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0884E3A-838D-4C2B-B8A8-54FA0A2A1FE7}" type="slidenum">
              <a:rPr lang="en-US" altLang="hu-HU"/>
              <a:pPr eaLnBrk="1" hangingPunct="1"/>
              <a:t>32</a:t>
            </a:fld>
            <a:endParaRPr lang="en-US" altLang="hu-H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>
            <a:extLst>
              <a:ext uri="{FF2B5EF4-FFF2-40B4-BE49-F238E27FC236}">
                <a16:creationId xmlns:a16="http://schemas.microsoft.com/office/drawing/2014/main" id="{1D553F57-9AFC-4DFD-9C4B-6B6A5AC7D3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>
            <a:extLst>
              <a:ext uri="{FF2B5EF4-FFF2-40B4-BE49-F238E27FC236}">
                <a16:creationId xmlns:a16="http://schemas.microsoft.com/office/drawing/2014/main" id="{5AE1E5DD-6CEE-4B9E-9D59-82AFD18EA31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hu-HU" altLang="hu-HU"/>
              <a:t>4. alkalom</a:t>
            </a:r>
          </a:p>
        </p:txBody>
      </p:sp>
      <p:sp>
        <p:nvSpPr>
          <p:cNvPr id="150532" name="Slide Number Placeholder 3">
            <a:extLst>
              <a:ext uri="{FF2B5EF4-FFF2-40B4-BE49-F238E27FC236}">
                <a16:creationId xmlns:a16="http://schemas.microsoft.com/office/drawing/2014/main" id="{0501A3CA-76F1-4BD0-8C51-5BA928F2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67522FC-0191-445E-8DDF-E7147D2F7581}" type="slidenum">
              <a:rPr lang="en-US" altLang="hu-HU"/>
              <a:pPr eaLnBrk="1" hangingPunct="1"/>
              <a:t>59</a:t>
            </a:fld>
            <a:endParaRPr lang="en-US" altLang="hu-H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>
            <a:extLst>
              <a:ext uri="{FF2B5EF4-FFF2-40B4-BE49-F238E27FC236}">
                <a16:creationId xmlns:a16="http://schemas.microsoft.com/office/drawing/2014/main" id="{95BDCCE7-80AA-463C-A2B9-11E13D12449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>
            <a:extLst>
              <a:ext uri="{FF2B5EF4-FFF2-40B4-BE49-F238E27FC236}">
                <a16:creationId xmlns:a16="http://schemas.microsoft.com/office/drawing/2014/main" id="{3CBECFD1-167B-428D-BF92-B4FCE1666F4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hu-HU" altLang="hu-HU"/>
              <a:t>4. alkalom</a:t>
            </a:r>
          </a:p>
        </p:txBody>
      </p:sp>
      <p:sp>
        <p:nvSpPr>
          <p:cNvPr id="151556" name="Slide Number Placeholder 3">
            <a:extLst>
              <a:ext uri="{FF2B5EF4-FFF2-40B4-BE49-F238E27FC236}">
                <a16:creationId xmlns:a16="http://schemas.microsoft.com/office/drawing/2014/main" id="{9495C67B-E1DB-4558-97ED-4D7E8457A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3FD28D0-1675-4A23-AA88-70344BCD008A}" type="slidenum">
              <a:rPr lang="en-US" altLang="hu-HU"/>
              <a:pPr eaLnBrk="1" hangingPunct="1"/>
              <a:t>61</a:t>
            </a:fld>
            <a:endParaRPr lang="en-US" altLang="hu-H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>
            <a:extLst>
              <a:ext uri="{FF2B5EF4-FFF2-40B4-BE49-F238E27FC236}">
                <a16:creationId xmlns:a16="http://schemas.microsoft.com/office/drawing/2014/main" id="{554E968A-9D78-4CDE-8694-164149B3378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>
            <a:extLst>
              <a:ext uri="{FF2B5EF4-FFF2-40B4-BE49-F238E27FC236}">
                <a16:creationId xmlns:a16="http://schemas.microsoft.com/office/drawing/2014/main" id="{AC1A378F-8CEB-4869-8183-87A0AF93BCC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hu-HU" altLang="hu-HU"/>
              <a:t>4. alkalom</a:t>
            </a:r>
          </a:p>
        </p:txBody>
      </p:sp>
      <p:sp>
        <p:nvSpPr>
          <p:cNvPr id="152580" name="Slide Number Placeholder 3">
            <a:extLst>
              <a:ext uri="{FF2B5EF4-FFF2-40B4-BE49-F238E27FC236}">
                <a16:creationId xmlns:a16="http://schemas.microsoft.com/office/drawing/2014/main" id="{7F2DCAE2-41D3-4469-979C-25588D9A5C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7A253F1-1E07-46C0-B6EA-556DA00E9BDC}" type="slidenum">
              <a:rPr lang="en-US" altLang="hu-HU"/>
              <a:pPr eaLnBrk="1" hangingPunct="1"/>
              <a:t>62</a:t>
            </a:fld>
            <a:endParaRPr lang="en-US" altLang="hu-H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>
            <a:extLst>
              <a:ext uri="{FF2B5EF4-FFF2-40B4-BE49-F238E27FC236}">
                <a16:creationId xmlns:a16="http://schemas.microsoft.com/office/drawing/2014/main" id="{1C356366-C350-4478-8D3C-A349685FBBB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>
            <a:extLst>
              <a:ext uri="{FF2B5EF4-FFF2-40B4-BE49-F238E27FC236}">
                <a16:creationId xmlns:a16="http://schemas.microsoft.com/office/drawing/2014/main" id="{95D79345-43FE-4ECA-8108-9DCE54B090A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hu-HU" altLang="hu-HU"/>
              <a:t>5. alkalom</a:t>
            </a:r>
          </a:p>
        </p:txBody>
      </p:sp>
      <p:sp>
        <p:nvSpPr>
          <p:cNvPr id="155652" name="Slide Number Placeholder 3">
            <a:extLst>
              <a:ext uri="{FF2B5EF4-FFF2-40B4-BE49-F238E27FC236}">
                <a16:creationId xmlns:a16="http://schemas.microsoft.com/office/drawing/2014/main" id="{5168EAC4-0106-48FC-AD68-AB51CF04F9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F4BF69-0364-444F-8C83-0BD9EA1B45DA}" type="slidenum">
              <a:rPr lang="en-US" altLang="hu-HU"/>
              <a:pPr eaLnBrk="1" hangingPunct="1"/>
              <a:t>73</a:t>
            </a:fld>
            <a:endParaRPr lang="en-US" altLang="hu-H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>
            <a:extLst>
              <a:ext uri="{FF2B5EF4-FFF2-40B4-BE49-F238E27FC236}">
                <a16:creationId xmlns:a16="http://schemas.microsoft.com/office/drawing/2014/main" id="{A9A8F83A-9894-4D5D-B3DA-E365EE39E1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>
            <a:extLst>
              <a:ext uri="{FF2B5EF4-FFF2-40B4-BE49-F238E27FC236}">
                <a16:creationId xmlns:a16="http://schemas.microsoft.com/office/drawing/2014/main" id="{87FAE180-20A8-4E33-895B-B48809BCDC2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hu-HU" altLang="hu-HU"/>
          </a:p>
        </p:txBody>
      </p:sp>
      <p:sp>
        <p:nvSpPr>
          <p:cNvPr id="154628" name="Slide Number Placeholder 3">
            <a:extLst>
              <a:ext uri="{FF2B5EF4-FFF2-40B4-BE49-F238E27FC236}">
                <a16:creationId xmlns:a16="http://schemas.microsoft.com/office/drawing/2014/main" id="{86C1242C-6EA7-4E67-87D6-BFC6973A9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C7BBEC7-ECF0-441F-8AFF-71AF731348AC}" type="slidenum">
              <a:rPr lang="en-US" altLang="hu-HU"/>
              <a:pPr eaLnBrk="1" hangingPunct="1"/>
              <a:t>87</a:t>
            </a:fld>
            <a:endParaRPr lang="en-US" altLang="hu-H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5459" y="959313"/>
            <a:ext cx="5760741" cy="257189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5459" y="3531205"/>
            <a:ext cx="5760741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5459" y="329308"/>
            <a:ext cx="3392144" cy="309201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86200" y="131730"/>
            <a:ext cx="802005" cy="503578"/>
          </a:xfrm>
        </p:spPr>
        <p:txBody>
          <a:bodyPr/>
          <a:lstStyle/>
          <a:p>
            <a:pPr>
              <a:defRPr/>
            </a:pPr>
            <a:fld id="{E8FCCD30-07D4-41FE-9D57-5014BFD245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234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5213F2-8DD6-4C11-ADE4-B55F8C6389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1752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6447" y="796298"/>
            <a:ext cx="1103027" cy="466256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1910" y="796298"/>
            <a:ext cx="5301095" cy="466256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4C950F-F20D-408C-9358-7E11B1877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59215" b="36435"/>
          <a:stretch/>
        </p:blipFill>
        <p:spPr>
          <a:xfrm rot="5400000">
            <a:off x="5605390" y="3050294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3258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3B17E5-C457-4297-BDE7-E43B45805A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2465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459" y="1756130"/>
            <a:ext cx="5764142" cy="2050066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5460" y="3806196"/>
            <a:ext cx="576414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35314-2042-4B54-A736-61F6AD8671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437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459" y="959314"/>
            <a:ext cx="6564015" cy="10441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5459" y="2172548"/>
            <a:ext cx="3125871" cy="32789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822" y="2172548"/>
            <a:ext cx="3125652" cy="327894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1BEFDA-E99A-4D41-8333-0C32F9551E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956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652" y="959903"/>
            <a:ext cx="6571344" cy="1044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8131" y="2169094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none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8131" y="2973815"/>
            <a:ext cx="3125766" cy="24916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3822" y="2172548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none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3822" y="2971035"/>
            <a:ext cx="3125652" cy="24849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F47641-861F-4814-8B79-B97FA695A9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9239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47B3DD-CEDE-49DD-AB86-4B06F198296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9952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872202-3281-44D3-98CF-738D941B0C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51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041" y="959313"/>
            <a:ext cx="2425950" cy="224205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9877" y="960890"/>
            <a:ext cx="3828178" cy="449691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041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30A95A-CA8B-4B38-AB15-C91730F99A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4627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96501" y="482171"/>
            <a:ext cx="3511387" cy="5149101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077" y="1129512"/>
            <a:ext cx="3386166" cy="1918487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1420" y="3057166"/>
            <a:ext cx="3390817" cy="2092568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4592" y="5469857"/>
            <a:ext cx="3393977" cy="3201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459" y="318641"/>
            <a:ext cx="2601032" cy="320931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726491" y="131730"/>
            <a:ext cx="795746" cy="503578"/>
          </a:xfrm>
        </p:spPr>
        <p:txBody>
          <a:bodyPr/>
          <a:lstStyle/>
          <a:p>
            <a:pPr>
              <a:defRPr/>
            </a:pPr>
            <a:fld id="{52DF02FD-BF36-43C3-AC94-7C918C2B66F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70363" b="36435"/>
          <a:stretch/>
        </p:blipFill>
        <p:spPr>
          <a:xfrm>
            <a:off x="1125460" y="643464"/>
            <a:ext cx="339242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3061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854"/>
            <a:ext cx="9144000" cy="7429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468769"/>
            <a:ext cx="9144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/>
          <p:nvPr/>
        </p:nvCxnSpPr>
        <p:spPr>
          <a:xfrm>
            <a:off x="0" y="6121005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8684" y="956172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684" y="2167385"/>
            <a:ext cx="6571343" cy="328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21309" y="330371"/>
            <a:ext cx="2368292" cy="3049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8684" y="329308"/>
            <a:ext cx="3388498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3728" y="131730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CC94613A-2D11-4185-B20E-220A3974BD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3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eofagile.com/#ufh-i-661275008-15th-state-of-agile-report/702749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agilitas.blog.hu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agilitas.blog.hu/" TargetMode="Externa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://www.crisp.se/planningpoker" TargetMode="Externa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http://www.crisp.se/planningpoker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://www.crisp.se/planningpoker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://www.crisp.se/planningpoker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://www.crisp.se/planningpoker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://www.crisp.se/planningpoker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hyperlink" Target="http://www.crisp.se/planningpoke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xp123.com/xplor/xp0308/index.shtml" TargetMode="Externa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scrumguides.org/" TargetMode="Externa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8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u-HU" dirty="0"/>
              <a:t>Projektirányítás az informatikában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5B533D-61F1-4430-BE7E-D8A669ED582D}"/>
              </a:ext>
            </a:extLst>
          </p:cNvPr>
          <p:cNvSpPr txBox="1"/>
          <p:nvPr/>
        </p:nvSpPr>
        <p:spPr>
          <a:xfrm>
            <a:off x="6553200" y="63246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of Agile - </a:t>
            </a:r>
            <a:r>
              <a:rPr lang="hu-HU" dirty="0"/>
              <a:t>20</a:t>
            </a:r>
            <a:r>
              <a:rPr lang="en-US" dirty="0"/>
              <a:t>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76065-8038-45E5-AD42-9885D1FC7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919" y="228600"/>
            <a:ext cx="5110162" cy="539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374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5932-A71F-4FA6-B0A5-10A24DDD7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Scrum mester vizsga - kérdések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2D3116-6C0F-463C-AE50-4368B125A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02" y="2096271"/>
            <a:ext cx="6600825" cy="3524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7A5B8E-5709-4D65-B652-44B4AE2B1248}"/>
              </a:ext>
            </a:extLst>
          </p:cNvPr>
          <p:cNvSpPr/>
          <p:nvPr/>
        </p:nvSpPr>
        <p:spPr>
          <a:xfrm>
            <a:off x="1467002" y="3238500"/>
            <a:ext cx="1371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877C35-97CE-4AA6-8C0D-80E583D55B62}"/>
              </a:ext>
            </a:extLst>
          </p:cNvPr>
          <p:cNvSpPr/>
          <p:nvPr/>
        </p:nvSpPr>
        <p:spPr>
          <a:xfrm rot="16200000">
            <a:off x="808647" y="4624476"/>
            <a:ext cx="1591216" cy="274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1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5932-A71F-4FA6-B0A5-10A24DDD7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Scrum mester vizsga - kérdések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A95722-586B-4208-A88D-080C4F9D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58" y="2209800"/>
            <a:ext cx="6877050" cy="3171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7A5B8E-5709-4D65-B652-44B4AE2B1248}"/>
              </a:ext>
            </a:extLst>
          </p:cNvPr>
          <p:cNvSpPr/>
          <p:nvPr/>
        </p:nvSpPr>
        <p:spPr>
          <a:xfrm>
            <a:off x="1760557" y="3314158"/>
            <a:ext cx="1363643" cy="447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877C35-97CE-4AA6-8C0D-80E583D55B62}"/>
              </a:ext>
            </a:extLst>
          </p:cNvPr>
          <p:cNvSpPr/>
          <p:nvPr/>
        </p:nvSpPr>
        <p:spPr>
          <a:xfrm rot="16200000">
            <a:off x="1253668" y="4501692"/>
            <a:ext cx="1386823" cy="373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7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02374-D24B-4D63-BEF0-2D812D5A3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684" y="2590800"/>
            <a:ext cx="6570662" cy="30347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4A65EC-115F-462C-8222-1148218CF1A0}"/>
              </a:ext>
            </a:extLst>
          </p:cNvPr>
          <p:cNvSpPr/>
          <p:nvPr/>
        </p:nvSpPr>
        <p:spPr>
          <a:xfrm rot="16200000">
            <a:off x="604356" y="4801121"/>
            <a:ext cx="1386823" cy="261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54428E-8899-4979-B2C8-B2F9154D5B7C}"/>
              </a:ext>
            </a:extLst>
          </p:cNvPr>
          <p:cNvSpPr/>
          <p:nvPr/>
        </p:nvSpPr>
        <p:spPr>
          <a:xfrm flipV="1">
            <a:off x="1760557" y="3657601"/>
            <a:ext cx="1363643" cy="5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D8166F-158D-4A18-8E6F-1CAE7D952CD5}"/>
              </a:ext>
            </a:extLst>
          </p:cNvPr>
          <p:cNvSpPr/>
          <p:nvPr/>
        </p:nvSpPr>
        <p:spPr>
          <a:xfrm>
            <a:off x="1128684" y="3621548"/>
            <a:ext cx="1363643" cy="398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B7FEAD0-7D3A-43E5-ACCC-E73A8BC02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713" y="955675"/>
            <a:ext cx="6570662" cy="1049338"/>
          </a:xfrm>
        </p:spPr>
        <p:txBody>
          <a:bodyPr/>
          <a:lstStyle/>
          <a:p>
            <a:r>
              <a:rPr lang="hu-HU" dirty="0"/>
              <a:t>Scrum mester vizsga - kérdések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3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8AA45D-8F09-4BB0-AB0F-B33247F63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84" y="2438400"/>
            <a:ext cx="7038975" cy="34099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54428E-8899-4979-B2C8-B2F9154D5B7C}"/>
              </a:ext>
            </a:extLst>
          </p:cNvPr>
          <p:cNvSpPr/>
          <p:nvPr/>
        </p:nvSpPr>
        <p:spPr>
          <a:xfrm flipV="1">
            <a:off x="1760557" y="3657601"/>
            <a:ext cx="1363643" cy="5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D8166F-158D-4A18-8E6F-1CAE7D952CD5}"/>
              </a:ext>
            </a:extLst>
          </p:cNvPr>
          <p:cNvSpPr/>
          <p:nvPr/>
        </p:nvSpPr>
        <p:spPr>
          <a:xfrm>
            <a:off x="1128684" y="3621548"/>
            <a:ext cx="1363643" cy="398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B7FEAD0-7D3A-43E5-ACCC-E73A8BC02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713" y="955675"/>
            <a:ext cx="6570662" cy="1049338"/>
          </a:xfrm>
        </p:spPr>
        <p:txBody>
          <a:bodyPr/>
          <a:lstStyle/>
          <a:p>
            <a:r>
              <a:rPr lang="hu-HU" dirty="0"/>
              <a:t>Scrum mester vizsga - kérdések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4A65EC-115F-462C-8222-1148218CF1A0}"/>
              </a:ext>
            </a:extLst>
          </p:cNvPr>
          <p:cNvSpPr/>
          <p:nvPr/>
        </p:nvSpPr>
        <p:spPr>
          <a:xfrm rot="16200000">
            <a:off x="604356" y="4801121"/>
            <a:ext cx="1386823" cy="261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54428E-8899-4979-B2C8-B2F9154D5B7C}"/>
              </a:ext>
            </a:extLst>
          </p:cNvPr>
          <p:cNvSpPr/>
          <p:nvPr/>
        </p:nvSpPr>
        <p:spPr>
          <a:xfrm flipV="1">
            <a:off x="1760557" y="3657601"/>
            <a:ext cx="1363643" cy="58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B7FEAD0-7D3A-43E5-ACCC-E73A8BC02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600"/>
            <a:ext cx="6570662" cy="1049338"/>
          </a:xfrm>
        </p:spPr>
        <p:txBody>
          <a:bodyPr/>
          <a:lstStyle/>
          <a:p>
            <a:r>
              <a:rPr lang="hu-HU" dirty="0"/>
              <a:t>Scrum mester vizsga - kérdések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991EE9-FB54-451F-B2DD-B10D33D6D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1" y="2214562"/>
            <a:ext cx="7029450" cy="24288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D8166F-158D-4A18-8E6F-1CAE7D952CD5}"/>
              </a:ext>
            </a:extLst>
          </p:cNvPr>
          <p:cNvSpPr/>
          <p:nvPr/>
        </p:nvSpPr>
        <p:spPr>
          <a:xfrm>
            <a:off x="1438276" y="3428999"/>
            <a:ext cx="1363643" cy="398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4A65EC-115F-462C-8222-1148218CF1A0}"/>
              </a:ext>
            </a:extLst>
          </p:cNvPr>
          <p:cNvSpPr/>
          <p:nvPr/>
        </p:nvSpPr>
        <p:spPr>
          <a:xfrm rot="16200000">
            <a:off x="1189057" y="3826432"/>
            <a:ext cx="1142999" cy="236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8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712E0C-919B-48F1-9C12-B521D93D8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012" y="2166938"/>
            <a:ext cx="6214064" cy="3289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C2139FD-D67E-4137-AA9A-4D79031C8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713" y="955675"/>
            <a:ext cx="6570662" cy="1049338"/>
          </a:xfrm>
        </p:spPr>
        <p:txBody>
          <a:bodyPr/>
          <a:lstStyle/>
          <a:p>
            <a:r>
              <a:rPr lang="hu-HU" dirty="0"/>
              <a:t>Scrum mester vizsga - kérdések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50F1B9-9F14-4F11-8C8B-60B739B8D4BC}"/>
              </a:ext>
            </a:extLst>
          </p:cNvPr>
          <p:cNvSpPr/>
          <p:nvPr/>
        </p:nvSpPr>
        <p:spPr>
          <a:xfrm rot="16200000">
            <a:off x="955870" y="4255284"/>
            <a:ext cx="1142999" cy="236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7B3888-9242-4B04-9466-28B8AF80C82D}"/>
              </a:ext>
            </a:extLst>
          </p:cNvPr>
          <p:cNvSpPr/>
          <p:nvPr/>
        </p:nvSpPr>
        <p:spPr>
          <a:xfrm>
            <a:off x="1307013" y="3229657"/>
            <a:ext cx="1359988" cy="35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8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18ED98-2CDC-4F81-A6E4-7369E342D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713" y="2301504"/>
            <a:ext cx="6570662" cy="30201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28D2BE-C2E5-4660-BF80-CA7DD3ADB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713" y="955675"/>
            <a:ext cx="6570662" cy="1049338"/>
          </a:xfrm>
        </p:spPr>
        <p:txBody>
          <a:bodyPr/>
          <a:lstStyle/>
          <a:p>
            <a:r>
              <a:rPr lang="hu-HU" dirty="0"/>
              <a:t>Scrum mester vizsga - kérdések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1FEA3D-7830-4E75-A4E5-D2572FA77CF7}"/>
              </a:ext>
            </a:extLst>
          </p:cNvPr>
          <p:cNvSpPr/>
          <p:nvPr/>
        </p:nvSpPr>
        <p:spPr>
          <a:xfrm>
            <a:off x="1219200" y="3400425"/>
            <a:ext cx="1359988" cy="35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469468-C1FB-45A6-B889-CDD0E443B418}"/>
              </a:ext>
            </a:extLst>
          </p:cNvPr>
          <p:cNvSpPr/>
          <p:nvPr/>
        </p:nvSpPr>
        <p:spPr>
          <a:xfrm rot="16200000">
            <a:off x="765979" y="4418641"/>
            <a:ext cx="1142999" cy="236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3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B7D74-9141-4FF0-907E-9116B3DBC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Ingyenesen elérhető tesztek a Scrum kapcsán: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84348-67FE-419A-9046-3DAFFE3DD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https://www.scrum.org/open-assessments</a:t>
            </a:r>
          </a:p>
        </p:txBody>
      </p:sp>
    </p:spTree>
    <p:extLst>
      <p:ext uri="{BB962C8B-B14F-4D97-AF65-F5344CB8AC3E}">
        <p14:creationId xmlns:p14="http://schemas.microsoft.com/office/powerpoint/2010/main" val="28040586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kepeslap.com/images/24245/lanchid2_origi.jpg">
            <a:extLst>
              <a:ext uri="{FF2B5EF4-FFF2-40B4-BE49-F238E27FC236}">
                <a16:creationId xmlns:a16="http://schemas.microsoft.com/office/drawing/2014/main" id="{7CC61933-3711-4090-8B76-403005D40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0" r="4971" b="-1"/>
          <a:stretch/>
        </p:blipFill>
        <p:spPr bwMode="auto">
          <a:xfrm>
            <a:off x="20" y="10"/>
            <a:ext cx="914375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743200" y="5193569"/>
            <a:ext cx="3352800" cy="955630"/>
          </a:xfrm>
          <a:solidFill>
            <a:schemeClr val="tx1">
              <a:alpha val="58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dirty="0" err="1">
                <a:solidFill>
                  <a:srgbClr val="FFFFFE"/>
                </a:solidFill>
              </a:rPr>
              <a:t>Jó</a:t>
            </a:r>
            <a:r>
              <a:rPr lang="en-US" dirty="0">
                <a:solidFill>
                  <a:srgbClr val="FFFFFE"/>
                </a:solidFill>
              </a:rPr>
              <a:t> </a:t>
            </a:r>
            <a:r>
              <a:rPr lang="en-US" dirty="0" err="1">
                <a:solidFill>
                  <a:srgbClr val="FFFFFE"/>
                </a:solidFill>
              </a:rPr>
              <a:t>éjszakát</a:t>
            </a:r>
            <a:r>
              <a:rPr lang="en-US" dirty="0">
                <a:solidFill>
                  <a:srgbClr val="FFFFFE"/>
                </a:solidFill>
              </a:rPr>
              <a:t> … </a:t>
            </a:r>
          </a:p>
        </p:txBody>
      </p:sp>
    </p:spTree>
    <p:extLst>
      <p:ext uri="{BB962C8B-B14F-4D97-AF65-F5344CB8AC3E}">
        <p14:creationId xmlns:p14="http://schemas.microsoft.com/office/powerpoint/2010/main" val="210971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39EF54-3062-493D-A6B5-6B04425B2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625"/>
            <a:ext cx="9144000" cy="5252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C1CD0E-6C74-401D-BC46-A71AD334B378}"/>
              </a:ext>
            </a:extLst>
          </p:cNvPr>
          <p:cNvSpPr txBox="1"/>
          <p:nvPr/>
        </p:nvSpPr>
        <p:spPr>
          <a:xfrm>
            <a:off x="2057400" y="228600"/>
            <a:ext cx="457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State of Agile Report | State of Agile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731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AD0C33-2BEC-4B47-9E63-F5D335EDC86F}"/>
              </a:ext>
            </a:extLst>
          </p:cNvPr>
          <p:cNvSpPr txBox="1"/>
          <p:nvPr/>
        </p:nvSpPr>
        <p:spPr>
          <a:xfrm>
            <a:off x="3035241" y="2438400"/>
            <a:ext cx="3262432" cy="16004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hu-HU" sz="80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Futam</a:t>
            </a:r>
          </a:p>
          <a:p>
            <a:pPr algn="ctr">
              <a:defRPr/>
            </a:pPr>
            <a:r>
              <a:rPr lang="hu-HU" b="1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Sprint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647ACD-BFF9-44E4-AF67-192C675C0417}"/>
              </a:ext>
            </a:extLst>
          </p:cNvPr>
          <p:cNvSpPr txBox="1">
            <a:spLocks noChangeArrowheads="1"/>
          </p:cNvSpPr>
          <p:nvPr/>
        </p:nvSpPr>
        <p:spPr>
          <a:xfrm>
            <a:off x="390525" y="382587"/>
            <a:ext cx="4738688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A futam (sprint) fázis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D0F859-F5CC-49D2-8D7A-191793E4824A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4359384-D758-4B73-B824-DE3D3DF934C6}"/>
              </a:ext>
            </a:extLst>
          </p:cNvPr>
          <p:cNvSpPr txBox="1">
            <a:spLocks/>
          </p:cNvSpPr>
          <p:nvPr/>
        </p:nvSpPr>
        <p:spPr>
          <a:xfrm>
            <a:off x="76200" y="1455821"/>
            <a:ext cx="8534400" cy="32004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Vodafone Lt" pitchFamily="34" charset="0"/>
                <a:cs typeface="+mn-cs"/>
              </a:rPr>
              <a:t>2-4 hetes munkaszakasz (állandó hossz jobb ritmust okoz).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Vodafone Lt" pitchFamily="34" charset="0"/>
                <a:cs typeface="+mn-cs"/>
              </a:rPr>
              <a:t>A terméknek mind </a:t>
            </a:r>
            <a:r>
              <a:rPr lang="hu-HU" sz="2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Vodafone Lt" pitchFamily="34" charset="0"/>
                <a:cs typeface="+mn-cs"/>
              </a:rPr>
              <a:t>tervezése, kódolása és tesztelése </a:t>
            </a:r>
            <a:r>
              <a:rPr lang="hu-HU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Vodafone Lt" pitchFamily="34" charset="0"/>
                <a:cs typeface="+mn-cs"/>
              </a:rPr>
              <a:t>a futam alatt zajlik.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Vodafone Lt" pitchFamily="34" charset="0"/>
                <a:cs typeface="+mn-cs"/>
              </a:rPr>
              <a:t>A futam eredménye </a:t>
            </a:r>
            <a:r>
              <a:rPr lang="hu-HU" sz="2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Vodafone Lt" pitchFamily="34" charset="0"/>
                <a:cs typeface="+mn-cs"/>
              </a:rPr>
              <a:t>üzleti értéket képviselő működő kód.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Vodafone Lt" pitchFamily="34" charset="0"/>
                <a:cs typeface="+mn-cs"/>
              </a:rPr>
              <a:t>A feladatok és az idők meghatározása után a Termékgazda nem szól bele a csapat munkájába.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Vodafone Lt" pitchFamily="34" charset="0"/>
                <a:cs typeface="+mn-cs"/>
              </a:rPr>
              <a:t>A Scrum csapat magában</a:t>
            </a:r>
            <a:r>
              <a:rPr lang="hu-HU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Vodafone Lt" pitchFamily="34" charset="0"/>
              </a:rPr>
              <a:t> </a:t>
            </a:r>
            <a:r>
              <a:rPr lang="hu-HU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Vodafone Lt" pitchFamily="34" charset="0"/>
                <a:cs typeface="+mn-cs"/>
              </a:rPr>
              <a:t>dolgozik, ha jó összetételű, </a:t>
            </a:r>
            <a:br>
              <a:rPr lang="hu-HU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Vodafone Lt" pitchFamily="34" charset="0"/>
                <a:cs typeface="+mn-cs"/>
              </a:rPr>
            </a:br>
            <a:r>
              <a:rPr lang="hu-HU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Vodafone Lt" pitchFamily="34" charset="0"/>
                <a:cs typeface="+mn-cs"/>
              </a:rPr>
              <a:t>akkor </a:t>
            </a:r>
            <a:r>
              <a:rPr lang="hu-HU" sz="2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Vodafone Lt" pitchFamily="34" charset="0"/>
                <a:cs typeface="+mn-cs"/>
              </a:rPr>
              <a:t>önszerveződő.</a:t>
            </a:r>
            <a:r>
              <a:rPr lang="hu-HU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Vodafone Lt" pitchFamily="34" charset="0"/>
                <a:cs typeface="+mn-cs"/>
              </a:rPr>
              <a:t> 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Vodafone Lt" pitchFamily="34" charset="0"/>
                <a:cs typeface="+mn-cs"/>
              </a:rPr>
              <a:t>A futam alatt együtt kell dolgozni!</a:t>
            </a:r>
            <a:br>
              <a:rPr lang="hu-HU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Vodafone Lt" pitchFamily="34" charset="0"/>
                <a:cs typeface="+mn-cs"/>
              </a:rPr>
            </a:br>
            <a:endParaRPr lang="hu-HU" sz="2400" kern="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BB480D-4B96-4526-8377-799D6B69A852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A futam (sprint) fázis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0BB643-CB89-4A0D-81DB-6FA8BAA3915E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pic>
        <p:nvPicPr>
          <p:cNvPr id="20486" name="Kép 4">
            <a:extLst>
              <a:ext uri="{FF2B5EF4-FFF2-40B4-BE49-F238E27FC236}">
                <a16:creationId xmlns:a16="http://schemas.microsoft.com/office/drawing/2014/main" id="{C25157EC-0CC1-4217-A127-16B5E57CF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56" y="1371600"/>
            <a:ext cx="5830888" cy="4454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809F73-DEF8-4323-B5CF-636D00FFE38C}"/>
              </a:ext>
            </a:extLst>
          </p:cNvPr>
          <p:cNvSpPr txBox="1">
            <a:spLocks noChangeArrowheads="1"/>
          </p:cNvSpPr>
          <p:nvPr/>
        </p:nvSpPr>
        <p:spPr>
          <a:xfrm>
            <a:off x="857250" y="500063"/>
            <a:ext cx="7696200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A futam (sprint) fázis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A1642-525B-45CF-9648-C2BC47D9B322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pic>
        <p:nvPicPr>
          <p:cNvPr id="21510" name="Kép 4">
            <a:extLst>
              <a:ext uri="{FF2B5EF4-FFF2-40B4-BE49-F238E27FC236}">
                <a16:creationId xmlns:a16="http://schemas.microsoft.com/office/drawing/2014/main" id="{6D3B04EF-1B00-45E5-9257-2AADD37BD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481" y="1499130"/>
            <a:ext cx="5725319" cy="4373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429ECD23-97BB-48DA-A206-803295B566F7}"/>
              </a:ext>
            </a:extLst>
          </p:cNvPr>
          <p:cNvCxnSpPr>
            <a:cxnSpLocks/>
          </p:cNvCxnSpPr>
          <p:nvPr/>
        </p:nvCxnSpPr>
        <p:spPr>
          <a:xfrm>
            <a:off x="1818481" y="4191000"/>
            <a:ext cx="5725319" cy="168173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52255BC9-5F76-40A4-B399-3F3FA480CFDF}"/>
              </a:ext>
            </a:extLst>
          </p:cNvPr>
          <p:cNvCxnSpPr>
            <a:cxnSpLocks/>
          </p:cNvCxnSpPr>
          <p:nvPr/>
        </p:nvCxnSpPr>
        <p:spPr>
          <a:xfrm flipH="1">
            <a:off x="1818482" y="4191000"/>
            <a:ext cx="5649118" cy="168173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07F4F5-B295-480D-AFB1-B649DE729E69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A futam (sprint) fázis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A3957A-186A-4041-B78A-C30248B42B4A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pic>
        <p:nvPicPr>
          <p:cNvPr id="22533" name="Picture 5">
            <a:extLst>
              <a:ext uri="{FF2B5EF4-FFF2-40B4-BE49-F238E27FC236}">
                <a16:creationId xmlns:a16="http://schemas.microsoft.com/office/drawing/2014/main" id="{4F13539A-11EB-45F6-8F4D-42F493B08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7363"/>
            <a:ext cx="8458200" cy="309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extBox 6">
            <a:extLst>
              <a:ext uri="{FF2B5EF4-FFF2-40B4-BE49-F238E27FC236}">
                <a16:creationId xmlns:a16="http://schemas.microsoft.com/office/drawing/2014/main" id="{06789885-C47A-4AED-8085-F7DD6FB68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" y="5867400"/>
            <a:ext cx="420499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1100" dirty="0"/>
              <a:t>Scrum </a:t>
            </a:r>
            <a:r>
              <a:rPr lang="hu-HU" altLang="hu-HU" sz="1100" dirty="0" err="1"/>
              <a:t>Training</a:t>
            </a:r>
            <a:r>
              <a:rPr lang="hu-HU" altLang="hu-HU" sz="1100" dirty="0"/>
              <a:t> </a:t>
            </a:r>
            <a:r>
              <a:rPr lang="hu-HU" altLang="hu-HU" sz="1100" dirty="0" err="1"/>
              <a:t>Series</a:t>
            </a:r>
            <a:r>
              <a:rPr lang="hu-HU" altLang="hu-HU" sz="1100" dirty="0"/>
              <a:t> – </a:t>
            </a:r>
            <a:r>
              <a:rPr lang="hu-HU" altLang="hu-HU" sz="1100" dirty="0" err="1"/>
              <a:t>Introduction</a:t>
            </a:r>
            <a:r>
              <a:rPr lang="hu-HU" altLang="hu-HU" sz="1100" dirty="0"/>
              <a:t> </a:t>
            </a:r>
            <a:r>
              <a:rPr lang="hu-HU" altLang="hu-HU" sz="1100" dirty="0" err="1"/>
              <a:t>to</a:t>
            </a:r>
            <a:r>
              <a:rPr lang="hu-HU" altLang="hu-HU" sz="1100" dirty="0"/>
              <a:t> Scrum © 2011 </a:t>
            </a:r>
            <a:r>
              <a:rPr lang="hu-HU" altLang="hu-HU" sz="1100" dirty="0" err="1"/>
              <a:t>Collabnet</a:t>
            </a:r>
            <a:endParaRPr lang="hu-HU" altLang="hu-HU" sz="11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keret.png">
            <a:extLst>
              <a:ext uri="{FF2B5EF4-FFF2-40B4-BE49-F238E27FC236}">
                <a16:creationId xmlns:a16="http://schemas.microsoft.com/office/drawing/2014/main" id="{420090D0-99B8-4479-828A-BD034101D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884578"/>
            <a:ext cx="8137458" cy="5746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577C34-5B15-4DC1-B8A1-DE0DA68A4A2C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381000"/>
            <a:ext cx="7696200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Scrum keretrendszer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822589-9718-4DB5-9DDD-17E267AB8821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sp>
        <p:nvSpPr>
          <p:cNvPr id="25606" name="TextBox 10">
            <a:extLst>
              <a:ext uri="{FF2B5EF4-FFF2-40B4-BE49-F238E27FC236}">
                <a16:creationId xmlns:a16="http://schemas.microsoft.com/office/drawing/2014/main" id="{86522727-FC39-421D-83EF-B037465A0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4714875"/>
            <a:ext cx="36433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hu-H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9FD87-AF90-4D1A-A74F-7001477443F9}"/>
              </a:ext>
            </a:extLst>
          </p:cNvPr>
          <p:cNvSpPr txBox="1"/>
          <p:nvPr/>
        </p:nvSpPr>
        <p:spPr>
          <a:xfrm>
            <a:off x="1143000" y="1714500"/>
            <a:ext cx="2071688" cy="1200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hu-HU" b="1" dirty="0">
                <a:latin typeface="Vodafone Lt" pitchFamily="34" charset="0"/>
                <a:cs typeface="Arial" charset="0"/>
              </a:rPr>
              <a:t>Szerepek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hu-HU" dirty="0">
                <a:latin typeface="Vodafone Lt" pitchFamily="34" charset="0"/>
                <a:cs typeface="Arial" charset="0"/>
              </a:rPr>
              <a:t>Termékgazda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hu-HU" dirty="0">
                <a:latin typeface="Vodafone Lt" pitchFamily="34" charset="0"/>
                <a:cs typeface="Arial" charset="0"/>
              </a:rPr>
              <a:t>Scrum mester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hu-HU" dirty="0">
                <a:latin typeface="Vodafone Lt" pitchFamily="34" charset="0"/>
                <a:cs typeface="Arial" charset="0"/>
              </a:rPr>
              <a:t>Fejlesztő Csapat</a:t>
            </a:r>
            <a:endParaRPr lang="en-US" dirty="0">
              <a:latin typeface="Vodafone Lt" pitchFamily="34" charset="0"/>
              <a:cs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74E4B3-58C8-4DCE-90DC-DFAB5E7E5A92}"/>
              </a:ext>
            </a:extLst>
          </p:cNvPr>
          <p:cNvSpPr txBox="1"/>
          <p:nvPr/>
        </p:nvSpPr>
        <p:spPr>
          <a:xfrm>
            <a:off x="3264519" y="2867223"/>
            <a:ext cx="2786063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hu-HU" b="1" dirty="0">
                <a:latin typeface="Vodafone Lt" pitchFamily="34" charset="0"/>
                <a:cs typeface="Arial" charset="0"/>
              </a:rPr>
              <a:t>Események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hu-HU" dirty="0">
                <a:latin typeface="Vodafone Lt" pitchFamily="34" charset="0"/>
                <a:cs typeface="Arial" charset="0"/>
              </a:rPr>
              <a:t>Futam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hu-HU" dirty="0">
                <a:latin typeface="Vodafone Lt" pitchFamily="34" charset="0"/>
                <a:cs typeface="Arial" charset="0"/>
              </a:rPr>
              <a:t>Futam  tervezés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hu-HU" dirty="0">
                <a:latin typeface="Vodafone Lt" pitchFamily="34" charset="0"/>
                <a:cs typeface="Arial" charset="0"/>
              </a:rPr>
              <a:t>Napi scrum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hu-HU" dirty="0">
                <a:latin typeface="Vodafone Lt" pitchFamily="34" charset="0"/>
                <a:cs typeface="Arial" charset="0"/>
              </a:rPr>
              <a:t>Bemutatás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hu-HU" dirty="0">
                <a:latin typeface="Vodafone Lt" pitchFamily="34" charset="0"/>
                <a:cs typeface="Arial" charset="0"/>
              </a:rPr>
              <a:t>Visszatekintés</a:t>
            </a:r>
            <a:endParaRPr lang="en-US" dirty="0">
              <a:latin typeface="Vodafone Lt" pitchFamily="34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3D2647-6C04-4129-B082-28F6D301B86C}"/>
              </a:ext>
            </a:extLst>
          </p:cNvPr>
          <p:cNvSpPr txBox="1"/>
          <p:nvPr/>
        </p:nvSpPr>
        <p:spPr>
          <a:xfrm>
            <a:off x="5465479" y="4602025"/>
            <a:ext cx="2428875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hu-HU" b="1" dirty="0">
                <a:latin typeface="Vodafone Lt" pitchFamily="34" charset="0"/>
                <a:cs typeface="Arial" charset="0"/>
              </a:rPr>
              <a:t>Termékek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hu-HU" dirty="0">
                <a:latin typeface="Vodafone Lt" pitchFamily="34" charset="0"/>
                <a:cs typeface="Arial" charset="0"/>
              </a:rPr>
              <a:t>Termék kívánságlista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hu-HU" dirty="0">
                <a:latin typeface="Vodafone Lt" pitchFamily="34" charset="0"/>
                <a:cs typeface="Arial" charset="0"/>
              </a:rPr>
              <a:t>Futam feladatlista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hu-HU" dirty="0">
                <a:latin typeface="Vodafone Lt" pitchFamily="34" charset="0"/>
                <a:cs typeface="Arial" charset="0"/>
              </a:rPr>
              <a:t>Inkrementum</a:t>
            </a:r>
          </a:p>
        </p:txBody>
      </p:sp>
      <p:sp>
        <p:nvSpPr>
          <p:cNvPr id="25610" name="AutoShape 2" descr="Related image">
            <a:extLst>
              <a:ext uri="{FF2B5EF4-FFF2-40B4-BE49-F238E27FC236}">
                <a16:creationId xmlns:a16="http://schemas.microsoft.com/office/drawing/2014/main" id="{2E59681C-EF4D-4998-BF11-0E5C089724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hu-HU"/>
          </a:p>
        </p:txBody>
      </p:sp>
      <p:sp>
        <p:nvSpPr>
          <p:cNvPr id="25611" name="AutoShape 4" descr="Related image">
            <a:extLst>
              <a:ext uri="{FF2B5EF4-FFF2-40B4-BE49-F238E27FC236}">
                <a16:creationId xmlns:a16="http://schemas.microsoft.com/office/drawing/2014/main" id="{AF2B6B50-7E88-40C8-8C89-62F7A0C531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hu-HU"/>
          </a:p>
        </p:txBody>
      </p:sp>
      <p:sp>
        <p:nvSpPr>
          <p:cNvPr id="25612" name="AutoShape 6" descr="Related image">
            <a:extLst>
              <a:ext uri="{FF2B5EF4-FFF2-40B4-BE49-F238E27FC236}">
                <a16:creationId xmlns:a16="http://schemas.microsoft.com/office/drawing/2014/main" id="{AFC5CA95-AC5A-4DC0-A29C-F4C7D51B02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hu-H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21957E-8804-485D-973E-8351D9502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1143000"/>
            <a:ext cx="8097669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97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8B9C76-A5F4-416B-B051-8DCE1D0CFA43}"/>
              </a:ext>
            </a:extLst>
          </p:cNvPr>
          <p:cNvSpPr txBox="1"/>
          <p:nvPr/>
        </p:nvSpPr>
        <p:spPr>
          <a:xfrm>
            <a:off x="2320925" y="2438400"/>
            <a:ext cx="4691063" cy="1323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hu-HU" sz="80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Szerepek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Rectangle 150">
            <a:extLst>
              <a:ext uri="{FF2B5EF4-FFF2-40B4-BE49-F238E27FC236}">
                <a16:creationId xmlns:a16="http://schemas.microsoft.com/office/drawing/2014/main" id="{78564D06-27E0-4C16-9E16-E5E40EC41CC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447799" y="990600"/>
            <a:ext cx="6624637" cy="3581400"/>
          </a:xfrm>
        </p:spPr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hu-HU" sz="2000" dirty="0">
                <a:solidFill>
                  <a:schemeClr val="accent1">
                    <a:lumMod val="50000"/>
                  </a:schemeClr>
                </a:solidFill>
              </a:rPr>
              <a:t>Téma:</a:t>
            </a:r>
            <a:br>
              <a:rPr lang="hu-HU" sz="3600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hu-HU" sz="36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hu-HU" sz="4400" dirty="0">
                <a:solidFill>
                  <a:schemeClr val="accent1">
                    <a:lumMod val="50000"/>
                  </a:schemeClr>
                </a:solidFill>
              </a:rPr>
              <a:t>Agilis</a:t>
            </a:r>
            <a:br>
              <a:rPr lang="en-US" sz="4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hu-HU" sz="4400" dirty="0">
                <a:solidFill>
                  <a:schemeClr val="accent1">
                    <a:lumMod val="50000"/>
                  </a:schemeClr>
                </a:solidFill>
              </a:rPr>
              <a:t>projektvégrehajtási módszertanok a szoftverfejlesztésben</a:t>
            </a:r>
            <a:endParaRPr lang="es-E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075" name="Rectangle 155">
            <a:extLst>
              <a:ext uri="{FF2B5EF4-FFF2-40B4-BE49-F238E27FC236}">
                <a16:creationId xmlns:a16="http://schemas.microsoft.com/office/drawing/2014/main" id="{FC691629-3938-4E3C-9BFF-90B1A8143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2420938"/>
            <a:ext cx="662463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hu-HU" sz="2800" b="1">
              <a:solidFill>
                <a:srgbClr val="6633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33F0B81-5B6B-4879-8AAE-2DAE74CC71EB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4524375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A malac és a csirke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8ACAF4-6373-41C4-8F9D-12008A4FE243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8524875" cy="27051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A malac és a csirke együtt sétálnak. 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A csirke ránéz a malacra és mondja: 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„Miért nem nyitunk éttermet?”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„Ez jó ötlet” – válaszolja a malac – „De hogy nevezzük el?”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„Nevezzük sonkás tojásnak!” – mondja a csirke.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„Ez nem jó ötlet” – mondja a malac – 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„ Én </a:t>
            </a:r>
            <a:r>
              <a:rPr lang="hu-HU" sz="2000" b="1" kern="0" dirty="0">
                <a:latin typeface="Vodafone Lt" pitchFamily="34" charset="0"/>
                <a:cs typeface="+mn-cs"/>
              </a:rPr>
              <a:t>mindenemet beleadom</a:t>
            </a:r>
            <a:r>
              <a:rPr lang="hu-HU" sz="2000" kern="0" dirty="0">
                <a:latin typeface="Vodafone Lt" pitchFamily="34" charset="0"/>
                <a:cs typeface="+mn-cs"/>
              </a:rPr>
              <a:t> (</a:t>
            </a:r>
            <a:r>
              <a:rPr lang="hu-HU" sz="2000" kern="0" dirty="0" err="1">
                <a:latin typeface="Vodafone Lt" pitchFamily="34" charset="0"/>
                <a:cs typeface="+mn-cs"/>
              </a:rPr>
              <a:t>commit</a:t>
            </a:r>
            <a:r>
              <a:rPr lang="hu-HU" sz="2000" kern="0" dirty="0">
                <a:latin typeface="Vodafone Lt" pitchFamily="34" charset="0"/>
                <a:cs typeface="+mn-cs"/>
              </a:rPr>
              <a:t>), de te</a:t>
            </a:r>
            <a:r>
              <a:rPr lang="hu-HU" sz="2000" b="1" kern="0" dirty="0">
                <a:latin typeface="Vodafone Lt" pitchFamily="34" charset="0"/>
                <a:cs typeface="+mn-cs"/>
              </a:rPr>
              <a:t> csak részt veszel </a:t>
            </a:r>
            <a:r>
              <a:rPr lang="hu-HU" sz="2000" kern="0" dirty="0">
                <a:latin typeface="Vodafone Lt" pitchFamily="34" charset="0"/>
                <a:cs typeface="+mn-cs"/>
              </a:rPr>
              <a:t>benne (involve).”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sz="20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sz="2000" kern="0" dirty="0">
              <a:latin typeface="+mn-lt"/>
              <a:cs typeface="+mn-cs"/>
            </a:endParaRPr>
          </a:p>
        </p:txBody>
      </p:sp>
      <p:pic>
        <p:nvPicPr>
          <p:cNvPr id="27653" name="Picture 2" descr="Image result for agile pig and chicken">
            <a:extLst>
              <a:ext uri="{FF2B5EF4-FFF2-40B4-BE49-F238E27FC236}">
                <a16:creationId xmlns:a16="http://schemas.microsoft.com/office/drawing/2014/main" id="{0183C272-5273-42C2-AAD7-3A481D478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7" y="4038600"/>
            <a:ext cx="64293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285F07-2F81-4D55-B9A6-36F20955B453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2595563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„Malacok”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7749D6D-9A2F-49A7-966E-2F64E34017D6}"/>
              </a:ext>
            </a:extLst>
          </p:cNvPr>
          <p:cNvSpPr txBox="1">
            <a:spLocks/>
          </p:cNvSpPr>
          <p:nvPr/>
        </p:nvSpPr>
        <p:spPr>
          <a:xfrm>
            <a:off x="381000" y="1524000"/>
            <a:ext cx="4943475" cy="512763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Akik a bőrüket vásárra viszik...</a:t>
            </a:r>
          </a:p>
        </p:txBody>
      </p:sp>
      <p:pic>
        <p:nvPicPr>
          <p:cNvPr id="28677" name="Kép 6">
            <a:extLst>
              <a:ext uri="{FF2B5EF4-FFF2-40B4-BE49-F238E27FC236}">
                <a16:creationId xmlns:a16="http://schemas.microsoft.com/office/drawing/2014/main" id="{EC3016CE-BD03-4EBA-BED6-6700E0643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2000250"/>
            <a:ext cx="3659187" cy="337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81219C-AFD7-44DF-BF08-7A304315FAEC}"/>
              </a:ext>
            </a:extLst>
          </p:cNvPr>
          <p:cNvSpPr txBox="1">
            <a:spLocks/>
          </p:cNvSpPr>
          <p:nvPr/>
        </p:nvSpPr>
        <p:spPr>
          <a:xfrm>
            <a:off x="306388" y="2162175"/>
            <a:ext cx="4943475" cy="149542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Termékgazda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SzPct val="150000"/>
              <a:buFont typeface="Arial" charset="0"/>
              <a:buChar char="•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Az ügyfél hangja, biztosítja, hogy a Scrum csapat üzleti szempontból helyes irányba haladjon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901864-70E4-4EE9-94EC-B422DD4038CF}"/>
              </a:ext>
            </a:extLst>
          </p:cNvPr>
          <p:cNvSpPr txBox="1">
            <a:spLocks/>
          </p:cNvSpPr>
          <p:nvPr/>
        </p:nvSpPr>
        <p:spPr>
          <a:xfrm>
            <a:off x="381000" y="3657600"/>
            <a:ext cx="4943475" cy="12192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Scrum mester 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SzPct val="150000"/>
              <a:buFont typeface="Arial" charset="0"/>
              <a:buChar char="•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A Scrum folyamatok megfelelőségét biztosítja</a:t>
            </a:r>
            <a:r>
              <a:rPr lang="hu-HU" sz="2600" kern="0" dirty="0">
                <a:latin typeface="Vodafone Lt" pitchFamily="34" charset="0"/>
                <a:cs typeface="+mn-cs"/>
              </a:rPr>
              <a:t>.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C28EEC5-8833-476D-925C-32ED5BAC315E}"/>
              </a:ext>
            </a:extLst>
          </p:cNvPr>
          <p:cNvSpPr txBox="1">
            <a:spLocks/>
          </p:cNvSpPr>
          <p:nvPr/>
        </p:nvSpPr>
        <p:spPr>
          <a:xfrm>
            <a:off x="381000" y="4930775"/>
            <a:ext cx="4943475" cy="120967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Scrum csapat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SzPct val="150000"/>
              <a:buFont typeface="Arial" charset="0"/>
              <a:buChar char="•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5-9 fős kis csapat több funkciós képességű tagokkal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kern="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090740-711F-4FCD-9F39-8D526FDD738D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3167063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„Csirkék”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4D6808-080F-48CF-A73D-4FBC19F14C8D}"/>
              </a:ext>
            </a:extLst>
          </p:cNvPr>
          <p:cNvSpPr txBox="1">
            <a:spLocks/>
          </p:cNvSpPr>
          <p:nvPr/>
        </p:nvSpPr>
        <p:spPr>
          <a:xfrm>
            <a:off x="390524" y="1600200"/>
            <a:ext cx="8829675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Akik nem részei az aktuális Scrum folyamatnak, de figyelni kell rájuk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sz="2400" kern="0" dirty="0">
              <a:latin typeface="Vodafone Lt" pitchFamily="34" charset="0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Felhasználók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Érintettek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Konzultáns szakértők</a:t>
            </a:r>
          </a:p>
        </p:txBody>
      </p:sp>
      <p:pic>
        <p:nvPicPr>
          <p:cNvPr id="29701" name="Kép 6">
            <a:extLst>
              <a:ext uri="{FF2B5EF4-FFF2-40B4-BE49-F238E27FC236}">
                <a16:creationId xmlns:a16="http://schemas.microsoft.com/office/drawing/2014/main" id="{B08C9E17-54FB-4A43-9978-B41C4F35C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2362200"/>
            <a:ext cx="3659188" cy="337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82FB32-641A-475A-8AE3-90664DA47A3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28625"/>
            <a:ext cx="5643563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Szerepek: Termékgazda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8B7E29-5D4C-4F0B-93F8-E5320ACE6327}"/>
              </a:ext>
            </a:extLst>
          </p:cNvPr>
          <p:cNvSpPr txBox="1">
            <a:spLocks/>
          </p:cNvSpPr>
          <p:nvPr/>
        </p:nvSpPr>
        <p:spPr>
          <a:xfrm>
            <a:off x="390525" y="1566863"/>
            <a:ext cx="8534400" cy="4757737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Az </a:t>
            </a:r>
            <a:r>
              <a:rPr lang="hu-HU" sz="2000" b="1" kern="0" dirty="0">
                <a:latin typeface="Vodafone Lt" pitchFamily="34" charset="0"/>
                <a:cs typeface="+mn-cs"/>
              </a:rPr>
              <a:t>ügyfél hangját </a:t>
            </a:r>
            <a:r>
              <a:rPr lang="hu-HU" sz="2000" kern="0" dirty="0">
                <a:latin typeface="Vodafone Lt" pitchFamily="34" charset="0"/>
                <a:cs typeface="+mn-cs"/>
              </a:rPr>
              <a:t>képviseli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A „mit” (a feladat) kérdésével foglalkozik, és nem a „hogyan”-</a:t>
            </a:r>
            <a:r>
              <a:rPr lang="hu-HU" sz="2000" kern="0" dirty="0" err="1">
                <a:latin typeface="Vodafone Lt" pitchFamily="34" charset="0"/>
                <a:cs typeface="+mn-cs"/>
              </a:rPr>
              <a:t>nal</a:t>
            </a:r>
            <a:endParaRPr lang="hu-HU" sz="2000" kern="0" dirty="0">
              <a:latin typeface="Vodafone Lt" pitchFamily="34" charset="0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Gondoskodik a termékvízióról, és világossá teszi a csapat számára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Meghatározza a kibocsátási dátumokat és azok tartalmát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Biztosítja, hogy a Scrum csapat üzleti szempontból hasznos dolgokon dolgozik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000" kern="0" dirty="0" err="1">
                <a:latin typeface="Vodafone Lt" pitchFamily="34" charset="0"/>
                <a:cs typeface="+mn-cs"/>
              </a:rPr>
              <a:t>Priorizálja</a:t>
            </a:r>
            <a:r>
              <a:rPr lang="hu-HU" sz="2000" kern="0" dirty="0">
                <a:latin typeface="Vodafone Lt" pitchFamily="34" charset="0"/>
                <a:cs typeface="+mn-cs"/>
              </a:rPr>
              <a:t> az igényeket üzleti értékük szerint, illetve szükség esetén futamonként módosítja azt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Adminisztrálja a termék kívánságlista (</a:t>
            </a:r>
            <a:r>
              <a:rPr lang="hu-HU" sz="2000" kern="0" dirty="0" err="1">
                <a:latin typeface="Vodafone Lt" pitchFamily="34" charset="0"/>
                <a:cs typeface="+mn-cs"/>
              </a:rPr>
              <a:t>backlog</a:t>
            </a:r>
            <a:r>
              <a:rPr lang="hu-HU" sz="2000" kern="0" dirty="0">
                <a:latin typeface="Vodafone Lt" pitchFamily="34" charset="0"/>
                <a:cs typeface="+mn-cs"/>
              </a:rPr>
              <a:t>), azaz hogy mit kell csinálni (vagy legalábbis felelős érte)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Elfogadja vagy visszautasítja a futam eredményeit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Gyakran az ügyfél delegálja, de lehet a belső szervezet tagja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Átfogó műszaki, piaci és üzleti ismeretekkel rendelkezik </a:t>
            </a:r>
          </a:p>
        </p:txBody>
      </p:sp>
      <p:pic>
        <p:nvPicPr>
          <p:cNvPr id="30725" name="Picture 2" descr="Image result for product owner">
            <a:extLst>
              <a:ext uri="{FF2B5EF4-FFF2-40B4-BE49-F238E27FC236}">
                <a16:creationId xmlns:a16="http://schemas.microsoft.com/office/drawing/2014/main" id="{6600196B-BFD0-44E3-B254-A3CFC51A3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0"/>
            <a:ext cx="40259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1AD59D-9B60-4A87-AA66-2B49F1A0BCFF}"/>
              </a:ext>
            </a:extLst>
          </p:cNvPr>
          <p:cNvSpPr txBox="1">
            <a:spLocks noChangeArrowheads="1"/>
          </p:cNvSpPr>
          <p:nvPr/>
        </p:nvSpPr>
        <p:spPr>
          <a:xfrm>
            <a:off x="-161925" y="488950"/>
            <a:ext cx="6448425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A jó termékgazda jellemzői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E9B3C4-652F-4157-BD10-1F2BDFD1FCFB}"/>
              </a:ext>
            </a:extLst>
          </p:cNvPr>
          <p:cNvSpPr txBox="1">
            <a:spLocks/>
          </p:cNvSpPr>
          <p:nvPr/>
        </p:nvSpPr>
        <p:spPr>
          <a:xfrm>
            <a:off x="633413" y="1752600"/>
            <a:ext cx="7900987" cy="3048000"/>
          </a:xfrm>
          <a:prstGeom prst="rect">
            <a:avLst/>
          </a:prstGeom>
        </p:spPr>
        <p:txBody>
          <a:bodyPr/>
          <a:lstStyle/>
          <a:p>
            <a:pPr marL="514350" indent="-514350">
              <a:spcBef>
                <a:spcPct val="20000"/>
              </a:spcBef>
              <a:buClr>
                <a:schemeClr val="bg2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Mindig elérhető</a:t>
            </a:r>
          </a:p>
          <a:p>
            <a:pPr marL="514350" indent="-514350">
              <a:spcBef>
                <a:spcPct val="20000"/>
              </a:spcBef>
              <a:buClr>
                <a:schemeClr val="bg2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Üzleti tudás, bölcsesség</a:t>
            </a:r>
          </a:p>
          <a:p>
            <a:pPr marL="514350" indent="-514350">
              <a:spcBef>
                <a:spcPct val="20000"/>
              </a:spcBef>
              <a:buClr>
                <a:schemeClr val="bg2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Kommunikatív</a:t>
            </a:r>
          </a:p>
          <a:p>
            <a:pPr marL="514350" indent="-514350">
              <a:spcBef>
                <a:spcPct val="20000"/>
              </a:spcBef>
              <a:buClr>
                <a:schemeClr val="bg2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Döntésképes</a:t>
            </a:r>
          </a:p>
          <a:p>
            <a:pPr marL="514350" indent="-514350">
              <a:spcBef>
                <a:spcPct val="20000"/>
              </a:spcBef>
              <a:buClr>
                <a:schemeClr val="bg2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Felhatalmazással  rendelkező</a:t>
            </a:r>
          </a:p>
          <a:p>
            <a:pPr marL="514350" indent="-514350">
              <a:spcBef>
                <a:spcPct val="20000"/>
              </a:spcBef>
              <a:buClr>
                <a:schemeClr val="bg2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Vezető típus, akit elfogad a csapat</a:t>
            </a:r>
          </a:p>
          <a:p>
            <a:pPr marL="514350" indent="-514350">
              <a:spcBef>
                <a:spcPct val="20000"/>
              </a:spcBef>
              <a:buClr>
                <a:schemeClr val="bg2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Jó kapcsolatteremtő (pl. az ügyféllel)</a:t>
            </a:r>
          </a:p>
        </p:txBody>
      </p:sp>
      <p:sp>
        <p:nvSpPr>
          <p:cNvPr id="31749" name="TextBox 5">
            <a:extLst>
              <a:ext uri="{FF2B5EF4-FFF2-40B4-BE49-F238E27FC236}">
                <a16:creationId xmlns:a16="http://schemas.microsoft.com/office/drawing/2014/main" id="{2ED303C3-D641-4625-ABE7-57434924E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038" y="6400800"/>
            <a:ext cx="61658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1100"/>
              <a:t>Mike Cohn: Succeeding with Agile – Software Development Using Srum, Addison-Wesley, 2010</a:t>
            </a:r>
          </a:p>
        </p:txBody>
      </p:sp>
      <p:pic>
        <p:nvPicPr>
          <p:cNvPr id="31750" name="Picture 2" descr="Image result for product owner">
            <a:extLst>
              <a:ext uri="{FF2B5EF4-FFF2-40B4-BE49-F238E27FC236}">
                <a16:creationId xmlns:a16="http://schemas.microsoft.com/office/drawing/2014/main" id="{34672F6C-A062-40BA-B92B-722AF18A9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0"/>
            <a:ext cx="40259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AF22DE-E148-4EB4-8AE6-53ACB0F23FC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3400"/>
            <a:ext cx="5643563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Szerepek: Scrum mester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0910C5-2C74-4654-8698-CAF98903C476}"/>
              </a:ext>
            </a:extLst>
          </p:cNvPr>
          <p:cNvSpPr txBox="1">
            <a:spLocks/>
          </p:cNvSpPr>
          <p:nvPr/>
        </p:nvSpPr>
        <p:spPr>
          <a:xfrm>
            <a:off x="762000" y="1501775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A </a:t>
            </a:r>
            <a:r>
              <a:rPr lang="hu-HU" sz="2000" b="1" kern="0" dirty="0">
                <a:latin typeface="Vodafone Lt" pitchFamily="34" charset="0"/>
                <a:cs typeface="+mn-cs"/>
              </a:rPr>
              <a:t>folyamatokért</a:t>
            </a:r>
            <a:r>
              <a:rPr lang="hu-HU" sz="2000" kern="0" dirty="0">
                <a:latin typeface="Vodafone Lt" pitchFamily="34" charset="0"/>
                <a:cs typeface="+mn-cs"/>
              </a:rPr>
              <a:t> felelős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Tréner, javító</a:t>
            </a:r>
            <a:r>
              <a:rPr lang="en-US" sz="2000" kern="0" dirty="0">
                <a:latin typeface="Vodafone Lt" pitchFamily="34" charset="0"/>
                <a:cs typeface="+mn-cs"/>
              </a:rPr>
              <a:t>, </a:t>
            </a:r>
            <a:r>
              <a:rPr lang="hu-HU" sz="2000" kern="0" dirty="0">
                <a:latin typeface="Vodafone Lt" pitchFamily="34" charset="0"/>
                <a:cs typeface="+mn-cs"/>
              </a:rPr>
              <a:t>„team </a:t>
            </a:r>
            <a:r>
              <a:rPr lang="hu-HU" sz="2000" kern="0" dirty="0" err="1">
                <a:latin typeface="Vodafone Lt" pitchFamily="34" charset="0"/>
                <a:cs typeface="+mn-cs"/>
              </a:rPr>
              <a:t>leader</a:t>
            </a:r>
            <a:r>
              <a:rPr lang="hu-HU" sz="2000" kern="0" dirty="0">
                <a:latin typeface="Vodafone Lt" pitchFamily="34" charset="0"/>
                <a:cs typeface="+mn-cs"/>
              </a:rPr>
              <a:t>”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Felelős a Scrum értékek és gyakorlatok meghatározásáért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A napi Scrum résztvevője (de nem kötelezően!)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Az akadályokat elhárítja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Biztosítja a csapat termelékenységét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Külső hatásoktól védi a Scrum csapat munkáját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Minden futam után értékelő megbeszélést tart a csapat tagjaival, ahol a tapasztalatokat és a következtetéseket levonják. Cél a tudás és a motiváció növelése a következő futamhoz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000" kern="0" dirty="0">
                <a:latin typeface="Vodafone Lt" pitchFamily="34" charset="0"/>
                <a:cs typeface="+mn-cs"/>
              </a:rPr>
              <a:t>Nem projektmenedzser ( A projektmenedzseri funkciók a Termékgazda, a Scrum mester és a csapat között megoszlanak) 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000" kern="0" dirty="0">
                <a:latin typeface="Vodafone Lt" pitchFamily="34" charset="0"/>
                <a:cs typeface="Arial" charset="0"/>
              </a:rPr>
              <a:t>Nincs hatalma a csapattagok felett, de van hatalma a folyamatok felett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1900" kern="0" dirty="0">
              <a:latin typeface="+mn-l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49E715-5120-41D5-9744-1FA55D6EA6EC}"/>
              </a:ext>
            </a:extLst>
          </p:cNvPr>
          <p:cNvSpPr txBox="1"/>
          <p:nvPr/>
        </p:nvSpPr>
        <p:spPr>
          <a:xfrm>
            <a:off x="0" y="2678580"/>
            <a:ext cx="800219" cy="2807820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hu-HU" sz="4000" b="1" dirty="0">
                <a:solidFill>
                  <a:schemeClr val="accent1">
                    <a:lumMod val="50000"/>
                  </a:schemeClr>
                </a:solidFill>
                <a:latin typeface="Vodafone Lt" pitchFamily="34" charset="0"/>
                <a:cs typeface="Arial" charset="0"/>
              </a:rPr>
              <a:t>T á m o g a t ó</a:t>
            </a:r>
          </a:p>
        </p:txBody>
      </p:sp>
      <p:pic>
        <p:nvPicPr>
          <p:cNvPr id="32774" name="Picture 3">
            <a:extLst>
              <a:ext uri="{FF2B5EF4-FFF2-40B4-BE49-F238E27FC236}">
                <a16:creationId xmlns:a16="http://schemas.microsoft.com/office/drawing/2014/main" id="{703BB11E-DE56-46C8-9496-5AE68B561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04800"/>
            <a:ext cx="18954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944DBA-1D50-4FBC-B187-D84F1ACC882F}"/>
              </a:ext>
            </a:extLst>
          </p:cNvPr>
          <p:cNvSpPr txBox="1">
            <a:spLocks noChangeArrowheads="1"/>
          </p:cNvSpPr>
          <p:nvPr/>
        </p:nvSpPr>
        <p:spPr>
          <a:xfrm>
            <a:off x="142875" y="428625"/>
            <a:ext cx="6396038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A jó Scrum mester jellemzői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477EEA-E55B-43BA-9BBD-97561EFCA075}"/>
              </a:ext>
            </a:extLst>
          </p:cNvPr>
          <p:cNvSpPr txBox="1">
            <a:spLocks/>
          </p:cNvSpPr>
          <p:nvPr/>
        </p:nvSpPr>
        <p:spPr>
          <a:xfrm>
            <a:off x="609600" y="14478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Felelősségvállaló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Szerény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Együttműködő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Elkötelezett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Befolyásolási képességgel</a:t>
            </a:r>
            <a:r>
              <a:rPr lang="hu-HU" sz="2800" kern="0" dirty="0">
                <a:latin typeface="Vodafone Lt" pitchFamily="34" charset="0"/>
              </a:rPr>
              <a:t> </a:t>
            </a:r>
            <a:r>
              <a:rPr lang="hu-HU" sz="2800" kern="0" dirty="0">
                <a:latin typeface="Vodafone Lt" pitchFamily="34" charset="0"/>
                <a:cs typeface="+mn-cs"/>
              </a:rPr>
              <a:t>rendelkező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Értelmes,</a:t>
            </a:r>
            <a:r>
              <a:rPr lang="hu-HU" sz="2800" kern="0" dirty="0">
                <a:latin typeface="Vodafone Lt" pitchFamily="34" charset="0"/>
              </a:rPr>
              <a:t> </a:t>
            </a:r>
            <a:r>
              <a:rPr lang="hu-HU" sz="2800" kern="0" dirty="0">
                <a:latin typeface="Vodafone Lt" pitchFamily="34" charset="0"/>
                <a:cs typeface="+mn-cs"/>
              </a:rPr>
              <a:t>jól informált</a:t>
            </a:r>
          </a:p>
        </p:txBody>
      </p:sp>
      <p:sp>
        <p:nvSpPr>
          <p:cNvPr id="33797" name="TextBox 5">
            <a:extLst>
              <a:ext uri="{FF2B5EF4-FFF2-40B4-BE49-F238E27FC236}">
                <a16:creationId xmlns:a16="http://schemas.microsoft.com/office/drawing/2014/main" id="{5AF6E9A1-D6CE-41F1-B1D5-514DC0642B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038" y="6400800"/>
            <a:ext cx="61658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1100"/>
              <a:t>Mike Cohn: Succeeding with Agile – Software Development Using Srum, Addison-Wesley, 2010</a:t>
            </a:r>
          </a:p>
        </p:txBody>
      </p:sp>
      <p:pic>
        <p:nvPicPr>
          <p:cNvPr id="33799" name="Picture 1">
            <a:extLst>
              <a:ext uri="{FF2B5EF4-FFF2-40B4-BE49-F238E27FC236}">
                <a16:creationId xmlns:a16="http://schemas.microsoft.com/office/drawing/2014/main" id="{3513AD44-3E74-4568-BAB5-E36C720CC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214313"/>
            <a:ext cx="18954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8225A1B-CCD5-4E28-B1B4-1E9805D6B0B5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533400"/>
            <a:ext cx="5610225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Szerepek: Fejlesztő csapat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8F4411-DA67-4E8F-B2E5-739E4D7C29CA}"/>
              </a:ext>
            </a:extLst>
          </p:cNvPr>
          <p:cNvSpPr txBox="1">
            <a:spLocks/>
          </p:cNvSpPr>
          <p:nvPr/>
        </p:nvSpPr>
        <p:spPr>
          <a:xfrm>
            <a:off x="390525" y="1447800"/>
            <a:ext cx="8534400" cy="4471988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A tényleges munkát végzi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Tipikusan 5-9 fős csapat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A  csapattagok határozzák meg a munka menetét és kiosztását, a csapat önszerveződő. Ideális esetben nincsenek címek, rangok.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Univerzális csapatok (tervező, programozó, tesztelő, stb.). Legjobb, ha mindenki képes átvenni másik munkáját.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A csapat összetétele csak futamok között változik.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A Scrum mester és a Termékgazda nem tagja.</a:t>
            </a:r>
          </a:p>
        </p:txBody>
      </p:sp>
      <p:pic>
        <p:nvPicPr>
          <p:cNvPr id="35845" name="Picture 2" descr="Image result for bigger scrum team">
            <a:extLst>
              <a:ext uri="{FF2B5EF4-FFF2-40B4-BE49-F238E27FC236}">
                <a16:creationId xmlns:a16="http://schemas.microsoft.com/office/drawing/2014/main" id="{DEA433B9-1DA9-466A-AF81-9C15A84C9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269081"/>
            <a:ext cx="1714500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FA1ED48-06D6-4C80-AD41-0004F0C5CED0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533400"/>
            <a:ext cx="5926941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Nagyobb csapat előnyei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70D1754-8CD1-46BD-98E8-1507D9EF525E}"/>
              </a:ext>
            </a:extLst>
          </p:cNvPr>
          <p:cNvSpPr txBox="1">
            <a:spLocks/>
          </p:cNvSpPr>
          <p:nvPr/>
        </p:nvSpPr>
        <p:spPr>
          <a:xfrm>
            <a:off x="390525" y="1395413"/>
            <a:ext cx="8534400" cy="4471987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Szélesebb lehetséges szakértelem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Kulcs személy kilépésének kisebb a kockázati hatása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Nagyobb a specializálódás lehetősége</a:t>
            </a:r>
          </a:p>
        </p:txBody>
      </p:sp>
      <p:sp>
        <p:nvSpPr>
          <p:cNvPr id="36869" name="TextBox 4">
            <a:extLst>
              <a:ext uri="{FF2B5EF4-FFF2-40B4-BE49-F238E27FC236}">
                <a16:creationId xmlns:a16="http://schemas.microsoft.com/office/drawing/2014/main" id="{39044A7B-9D94-48D8-9AB6-95C9C753B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038" y="6400800"/>
            <a:ext cx="66595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1200"/>
              <a:t>Mike Cohn: Succeeding with Agile – Software Development Using Srum, Addison-Wesley, 2010</a:t>
            </a:r>
          </a:p>
        </p:txBody>
      </p:sp>
      <p:pic>
        <p:nvPicPr>
          <p:cNvPr id="36870" name="Kép 7">
            <a:extLst>
              <a:ext uri="{FF2B5EF4-FFF2-40B4-BE49-F238E27FC236}">
                <a16:creationId xmlns:a16="http://schemas.microsoft.com/office/drawing/2014/main" id="{8A2422BF-ACF9-4485-8FC5-16A8A295F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170" y="3048000"/>
            <a:ext cx="4589462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2" descr="Image result for bigger scrum team">
            <a:extLst>
              <a:ext uri="{FF2B5EF4-FFF2-40B4-BE49-F238E27FC236}">
                <a16:creationId xmlns:a16="http://schemas.microsoft.com/office/drawing/2014/main" id="{55B34573-E5A8-4B11-AA9D-7D063992B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45295"/>
            <a:ext cx="1714500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FF92BF-4640-4CD8-96F8-9EA994FB4F2A}"/>
              </a:ext>
            </a:extLst>
          </p:cNvPr>
          <p:cNvSpPr txBox="1">
            <a:spLocks noChangeArrowheads="1"/>
          </p:cNvSpPr>
          <p:nvPr/>
        </p:nvSpPr>
        <p:spPr>
          <a:xfrm>
            <a:off x="-457200" y="304800"/>
            <a:ext cx="7696200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Kisebb csapat előnyei (több)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C511E1-AD4A-4953-8DB9-05A384EF2383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4471988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Kevesebb szociális lötyögés (</a:t>
            </a:r>
            <a:r>
              <a:rPr lang="hu-HU" kern="0" dirty="0">
                <a:latin typeface="Vodafone Lt" pitchFamily="34" charset="0"/>
                <a:cs typeface="+mn-cs"/>
              </a:rPr>
              <a:t>3 fős csapat teljesítménye csak 2.5× az egyéni teljesítmények átlaga, 8 fős esetben ez a szám csak 4×)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Konstruktív interakció gyakoribb kis csapatoknál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Koordinációra kevesebb idő szükséges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Senki nem bújhat meg háttérben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Kisebb csapatban jobban érzik </a:t>
            </a:r>
            <a:br>
              <a:rPr lang="hu-HU" sz="2800" kern="0" dirty="0">
                <a:latin typeface="Vodafone Lt" pitchFamily="34" charset="0"/>
                <a:cs typeface="+mn-cs"/>
              </a:rPr>
            </a:br>
            <a:r>
              <a:rPr lang="hu-HU" sz="2800" kern="0" dirty="0">
                <a:latin typeface="Vodafone Lt" pitchFamily="34" charset="0"/>
                <a:cs typeface="+mn-cs"/>
              </a:rPr>
              <a:t>magukat az emberek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Ártalmas túlspecializálódás kisebb valószínűséggel fordul elő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800" kern="0" dirty="0">
              <a:latin typeface="+mn-lt"/>
              <a:cs typeface="+mn-cs"/>
            </a:endParaRPr>
          </a:p>
        </p:txBody>
      </p:sp>
      <p:sp>
        <p:nvSpPr>
          <p:cNvPr id="37893" name="TextBox 6">
            <a:extLst>
              <a:ext uri="{FF2B5EF4-FFF2-40B4-BE49-F238E27FC236}">
                <a16:creationId xmlns:a16="http://schemas.microsoft.com/office/drawing/2014/main" id="{9EC08DD3-766D-4A8B-86C9-FB2127B4B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038" y="6400800"/>
            <a:ext cx="66595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1200"/>
              <a:t>Mike Cohn: Succeeding with Agile – Software Development Using Srum, Addison-Wesley, 2010</a:t>
            </a:r>
          </a:p>
        </p:txBody>
      </p:sp>
      <p:pic>
        <p:nvPicPr>
          <p:cNvPr id="37895" name="Picture 2" descr="Image result for bigger scrum team">
            <a:extLst>
              <a:ext uri="{FF2B5EF4-FFF2-40B4-BE49-F238E27FC236}">
                <a16:creationId xmlns:a16="http://schemas.microsoft.com/office/drawing/2014/main" id="{D9A814D4-17CF-42B4-9BDD-8EA932DCB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209300"/>
            <a:ext cx="1714500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868F6C7D-7C27-48C4-B175-C57D6255C4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699" y="983110"/>
            <a:ext cx="8229601" cy="98107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hu-HU" sz="2400" b="1" dirty="0">
                <a:solidFill>
                  <a:schemeClr val="accent1">
                    <a:lumMod val="50000"/>
                  </a:schemeClr>
                </a:solidFill>
              </a:rPr>
              <a:t>Szoftverfejlesztési módszertan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A43A3838-9D99-4630-A553-E62B1F07FC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hu-HU" sz="2400" dirty="0">
                <a:latin typeface="Vodafone Lt" pitchFamily="34" charset="0"/>
              </a:rPr>
              <a:t>Keretrendszer</a:t>
            </a:r>
          </a:p>
          <a:p>
            <a:pPr eaLnBrk="1" hangingPunct="1">
              <a:defRPr/>
            </a:pPr>
            <a:r>
              <a:rPr lang="hu-HU" sz="2400" dirty="0">
                <a:latin typeface="Vodafone Lt" pitchFamily="34" charset="0"/>
              </a:rPr>
              <a:t>Célja:</a:t>
            </a:r>
          </a:p>
          <a:p>
            <a:pPr lvl="1" eaLnBrk="1" hangingPunct="1">
              <a:buFontTx/>
              <a:buNone/>
              <a:defRPr/>
            </a:pPr>
            <a:r>
              <a:rPr lang="hu-HU" sz="2400" dirty="0">
                <a:latin typeface="Vodafone Lt" pitchFamily="34" charset="0"/>
                <a:ea typeface="+mn-ea"/>
              </a:rPr>
              <a:t>	rendszerezni,</a:t>
            </a:r>
          </a:p>
          <a:p>
            <a:pPr lvl="1" eaLnBrk="1" hangingPunct="1">
              <a:buFontTx/>
              <a:buNone/>
              <a:defRPr/>
            </a:pPr>
            <a:r>
              <a:rPr lang="hu-HU" sz="2400" dirty="0">
                <a:latin typeface="Vodafone Lt" pitchFamily="34" charset="0"/>
                <a:ea typeface="+mn-ea"/>
              </a:rPr>
              <a:t> </a:t>
            </a:r>
            <a:r>
              <a:rPr lang="en-US" sz="2400" dirty="0">
                <a:latin typeface="Vodafone Lt" pitchFamily="34" charset="0"/>
                <a:ea typeface="+mn-ea"/>
              </a:rPr>
              <a:t> </a:t>
            </a:r>
            <a:r>
              <a:rPr lang="hu-HU" sz="2400" dirty="0">
                <a:latin typeface="Vodafone Lt" pitchFamily="34" charset="0"/>
                <a:ea typeface="+mn-ea"/>
              </a:rPr>
              <a:t>	</a:t>
            </a:r>
            <a:r>
              <a:rPr lang="hu-HU" sz="2400" dirty="0">
                <a:latin typeface="Vodafone Lt" pitchFamily="34" charset="0"/>
              </a:rPr>
              <a:t>tervezni,</a:t>
            </a:r>
            <a:r>
              <a:rPr lang="en-US" sz="2400" dirty="0">
                <a:latin typeface="Vodafone Lt" pitchFamily="34" charset="0"/>
                <a:ea typeface="+mn-ea"/>
              </a:rPr>
              <a:t> </a:t>
            </a:r>
            <a:endParaRPr lang="hu-HU" sz="2400" dirty="0">
              <a:latin typeface="Vodafone Lt" pitchFamily="34" charset="0"/>
              <a:ea typeface="+mn-ea"/>
            </a:endParaRPr>
          </a:p>
          <a:p>
            <a:pPr lvl="1" eaLnBrk="1" hangingPunct="1">
              <a:buFontTx/>
              <a:buNone/>
              <a:defRPr/>
            </a:pPr>
            <a:r>
              <a:rPr lang="hu-HU" sz="2400" dirty="0">
                <a:latin typeface="Vodafone Lt" pitchFamily="34" charset="0"/>
                <a:ea typeface="+mn-ea"/>
              </a:rPr>
              <a:t>	e</a:t>
            </a:r>
            <a:r>
              <a:rPr lang="hu-HU" sz="2400" dirty="0">
                <a:latin typeface="Vodafone Lt" pitchFamily="34" charset="0"/>
              </a:rPr>
              <a:t>llenőrzés alatt tartani</a:t>
            </a:r>
          </a:p>
          <a:p>
            <a:pPr lvl="1" eaLnBrk="1" hangingPunct="1">
              <a:buFontTx/>
              <a:buNone/>
              <a:defRPr/>
            </a:pPr>
            <a:r>
              <a:rPr lang="hu-HU" sz="2400" dirty="0">
                <a:latin typeface="Vodafone Lt" pitchFamily="34" charset="0"/>
              </a:rPr>
              <a:t>			egy informatikai rendszer 				fejlesztésének folyamatát. 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E2FC99C6-C022-4F30-8006-F57945E7854C}"/>
              </a:ext>
            </a:extLst>
          </p:cNvPr>
          <p:cNvGrpSpPr>
            <a:grpSpLocks/>
          </p:cNvGrpSpPr>
          <p:nvPr/>
        </p:nvGrpSpPr>
        <p:grpSpPr bwMode="auto">
          <a:xfrm>
            <a:off x="5143500" y="1143000"/>
            <a:ext cx="3714750" cy="3500438"/>
            <a:chOff x="285720" y="285728"/>
            <a:chExt cx="4000528" cy="378621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54C9E1-02D9-4640-A67D-E52C4C0A41D1}"/>
                </a:ext>
              </a:extLst>
            </p:cNvPr>
            <p:cNvSpPr/>
            <p:nvPr/>
          </p:nvSpPr>
          <p:spPr>
            <a:xfrm>
              <a:off x="285720" y="285728"/>
              <a:ext cx="3928724" cy="37862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380C6F-2BA2-4D74-B91F-332CA1279BA7}"/>
                </a:ext>
              </a:extLst>
            </p:cNvPr>
            <p:cNvSpPr txBox="1"/>
            <p:nvPr/>
          </p:nvSpPr>
          <p:spPr>
            <a:xfrm>
              <a:off x="1142244" y="1786477"/>
              <a:ext cx="3144004" cy="156943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ro-RO" sz="2400" b="1" dirty="0">
                  <a:solidFill>
                    <a:schemeClr val="bg2">
                      <a:lumMod val="75000"/>
                    </a:schemeClr>
                  </a:solidFill>
                  <a:latin typeface="Vodafone Lt" pitchFamily="34" charset="0"/>
                  <a:ea typeface="Batang" pitchFamily="18" charset="-127"/>
                  <a:cs typeface="Arial" charset="0"/>
                </a:rPr>
                <a:t>Mi</a:t>
              </a:r>
              <a:r>
                <a:rPr lang="hu-HU" sz="2400" b="1" dirty="0">
                  <a:solidFill>
                    <a:schemeClr val="bg2">
                      <a:lumMod val="75000"/>
                    </a:schemeClr>
                  </a:solidFill>
                  <a:latin typeface="Vodafone Lt" pitchFamily="34" charset="0"/>
                  <a:ea typeface="Batang" pitchFamily="18" charset="-127"/>
                  <a:cs typeface="Arial" charset="0"/>
                </a:rPr>
                <a:t>ért, hogyan </a:t>
              </a:r>
            </a:p>
            <a:p>
              <a:pPr>
                <a:defRPr/>
              </a:pPr>
              <a:r>
                <a:rPr lang="hu-HU" sz="2400" b="1" dirty="0">
                  <a:solidFill>
                    <a:schemeClr val="bg2">
                      <a:lumMod val="75000"/>
                    </a:schemeClr>
                  </a:solidFill>
                  <a:latin typeface="Vodafone Lt" pitchFamily="34" charset="0"/>
                  <a:ea typeface="Batang" pitchFamily="18" charset="-127"/>
                  <a:cs typeface="Arial" charset="0"/>
                </a:rPr>
                <a:t>alakultak ki a szoftverfejlesztési módszertanok</a:t>
              </a:r>
              <a:r>
                <a:rPr lang="hu-HU" sz="2000" b="1" dirty="0">
                  <a:solidFill>
                    <a:schemeClr val="bg2">
                      <a:lumMod val="75000"/>
                    </a:schemeClr>
                  </a:solidFill>
                  <a:latin typeface="Vodafone Lt" pitchFamily="34" charset="0"/>
                  <a:ea typeface="Batang" pitchFamily="18" charset="-127"/>
                  <a:cs typeface="Arial" charset="0"/>
                </a:rPr>
                <a:t>?</a:t>
              </a:r>
              <a:endParaRPr lang="en-US" sz="2000" b="1" dirty="0">
                <a:solidFill>
                  <a:schemeClr val="bg2">
                    <a:lumMod val="75000"/>
                  </a:schemeClr>
                </a:solidFill>
                <a:latin typeface="Vodafone Lt" pitchFamily="34" charset="0"/>
                <a:ea typeface="Batang" pitchFamily="18" charset="-127"/>
                <a:cs typeface="Arial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86B849-BBE0-4414-A3EE-A80BD4C8C406}"/>
                </a:ext>
              </a:extLst>
            </p:cNvPr>
            <p:cNvSpPr txBox="1"/>
            <p:nvPr/>
          </p:nvSpPr>
          <p:spPr>
            <a:xfrm>
              <a:off x="928540" y="570767"/>
              <a:ext cx="1357444" cy="15711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hu-HU" sz="9600" dirty="0">
                  <a:solidFill>
                    <a:schemeClr val="bg2">
                      <a:lumMod val="75000"/>
                    </a:schemeClr>
                  </a:solidFill>
                  <a:latin typeface="Aparajita" pitchFamily="34" charset="0"/>
                  <a:cs typeface="Aparajita" pitchFamily="34" charset="0"/>
                </a:rPr>
                <a:t>?</a:t>
              </a:r>
              <a:endParaRPr lang="en-US" sz="9600" dirty="0">
                <a:solidFill>
                  <a:schemeClr val="bg2">
                    <a:lumMod val="75000"/>
                  </a:schemeClr>
                </a:solidFill>
                <a:latin typeface="Aparajita" pitchFamily="34" charset="0"/>
                <a:cs typeface="Aparajita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D38030A-9883-42F6-A3AB-602E8FD68CF2}"/>
              </a:ext>
            </a:extLst>
          </p:cNvPr>
          <p:cNvSpPr txBox="1">
            <a:spLocks noChangeArrowheads="1"/>
          </p:cNvSpPr>
          <p:nvPr/>
        </p:nvSpPr>
        <p:spPr>
          <a:xfrm>
            <a:off x="-76200" y="279554"/>
            <a:ext cx="7696200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Kilenc kérdés, amelyre igennel kell felelni egy jó (Scrum) csapathoz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659E8C-9797-49DF-904F-365DFC9CCD00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4471988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0000"/>
              <a:buFont typeface="+mj-lt"/>
              <a:buAutoNum type="arabicPeriod"/>
              <a:defRPr/>
            </a:pPr>
            <a:r>
              <a:rPr lang="hu-HU" kern="0" dirty="0">
                <a:latin typeface="Vodafone Lt" pitchFamily="34" charset="0"/>
                <a:cs typeface="+mn-cs"/>
              </a:rPr>
              <a:t>A csapat struktúrája hangsúlyt fektet-e az erősségekre, aládúcol-e a gyengeségeknek, és  tagok ösztönzését támogatja-e?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0000"/>
              <a:buFont typeface="+mj-lt"/>
              <a:buAutoNum type="arabicPeriod"/>
              <a:defRPr/>
            </a:pPr>
            <a:r>
              <a:rPr lang="hu-HU" kern="0" dirty="0">
                <a:latin typeface="Vodafone Lt" pitchFamily="34" charset="0"/>
                <a:cs typeface="+mn-cs"/>
              </a:rPr>
              <a:t>A lehető legkisebb van-e csökkentve azon személyek száma, aki két csapatban szerepel (és nincs olyan, aki háromban) egyszerre?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0000"/>
              <a:buFont typeface="+mj-lt"/>
              <a:buAutoNum type="arabicPeriod"/>
              <a:defRPr/>
            </a:pPr>
            <a:r>
              <a:rPr lang="hu-HU" kern="0" dirty="0">
                <a:latin typeface="Vodafone Lt" pitchFamily="34" charset="0"/>
                <a:cs typeface="+mn-cs"/>
              </a:rPr>
              <a:t>Biztosítva van-e, hogy a csapat a lehető leghosszabb ideig maradjon együtt?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0000"/>
              <a:buFont typeface="+mj-lt"/>
              <a:buAutoNum type="arabicPeriod"/>
              <a:defRPr/>
            </a:pPr>
            <a:r>
              <a:rPr lang="hu-HU" kern="0" dirty="0">
                <a:latin typeface="Vodafone Lt" pitchFamily="34" charset="0"/>
                <a:cs typeface="+mn-cs"/>
              </a:rPr>
              <a:t>Csapaton belüli részcsapatok csak ritkán és könnyen indokolható esetben alakulnak ki?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0000"/>
              <a:buFont typeface="+mj-lt"/>
              <a:buAutoNum type="arabicPeriod"/>
              <a:defRPr/>
            </a:pPr>
            <a:r>
              <a:rPr lang="hu-HU" kern="0" dirty="0">
                <a:latin typeface="Vodafone Lt" pitchFamily="34" charset="0"/>
                <a:cs typeface="+mn-cs"/>
              </a:rPr>
              <a:t>A csapat jóllaktatható két pizzával?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0000"/>
              <a:buFont typeface="+mj-lt"/>
              <a:buAutoNum type="arabicPeriod"/>
              <a:defRPr/>
            </a:pPr>
            <a:r>
              <a:rPr lang="hu-HU" kern="0" dirty="0">
                <a:latin typeface="Vodafone Lt" pitchFamily="34" charset="0"/>
                <a:cs typeface="+mn-cs"/>
              </a:rPr>
              <a:t>A struktúra minimalizálja-e a csapattagok között kommunikációs utakat?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0000"/>
              <a:buFont typeface="+mj-lt"/>
              <a:buAutoNum type="arabicPeriod"/>
              <a:defRPr/>
            </a:pPr>
            <a:r>
              <a:rPr lang="hu-HU" kern="0" dirty="0">
                <a:latin typeface="Vodafone Lt" pitchFamily="34" charset="0"/>
                <a:cs typeface="+mn-cs"/>
              </a:rPr>
              <a:t>Bátorítja-e struktúra azokat is kommunikációra, akik különben tartózkodni szoktak ettől?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0000"/>
              <a:buFont typeface="+mj-lt"/>
              <a:buAutoNum type="arabicPeriod"/>
              <a:defRPr/>
            </a:pPr>
            <a:r>
              <a:rPr lang="hu-HU" kern="0" dirty="0">
                <a:latin typeface="Vodafone Lt" pitchFamily="34" charset="0"/>
                <a:cs typeface="+mn-cs"/>
              </a:rPr>
              <a:t>A csapat felépítése támogat-e abban, hogy mindenki világosan lássa a felelősségét?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0000"/>
              <a:buFont typeface="+mj-lt"/>
              <a:buAutoNum type="arabicPeriod"/>
              <a:defRPr/>
            </a:pPr>
            <a:r>
              <a:rPr lang="hu-HU" kern="0" dirty="0">
                <a:latin typeface="Vodafone Lt" pitchFamily="34" charset="0"/>
                <a:cs typeface="+mn-cs"/>
              </a:rPr>
              <a:t>Van-e a csapattagoknak beleszólásuk a csapat felépítésébe?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+mj-lt"/>
              <a:buAutoNum type="arabicPeriod"/>
              <a:defRPr/>
            </a:pPr>
            <a:endParaRPr lang="hu-HU" kern="0" dirty="0">
              <a:latin typeface="Vodafone Lt" pitchFamily="34" charset="0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+mj-lt"/>
              <a:buAutoNum type="arabicPeriod"/>
              <a:defRPr/>
            </a:pPr>
            <a:endParaRPr lang="hu-HU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+mj-lt"/>
              <a:buAutoNum type="arabicPeriod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sp>
        <p:nvSpPr>
          <p:cNvPr id="39941" name="TextBox 4">
            <a:extLst>
              <a:ext uri="{FF2B5EF4-FFF2-40B4-BE49-F238E27FC236}">
                <a16:creationId xmlns:a16="http://schemas.microsoft.com/office/drawing/2014/main" id="{F9E21F13-E774-435E-882A-53953EAFD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038" y="6400800"/>
            <a:ext cx="74628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1600">
                <a:latin typeface="Vodafone Lt" pitchFamily="34" charset="0"/>
              </a:rPr>
              <a:t>Mike Cohn: Succeeding with Agile – Software Development Using Srum, Addison-Wesley, 2010</a:t>
            </a:r>
          </a:p>
        </p:txBody>
      </p:sp>
      <p:pic>
        <p:nvPicPr>
          <p:cNvPr id="39942" name="Picture 2" descr="Image result for two pizzas">
            <a:extLst>
              <a:ext uri="{FF2B5EF4-FFF2-40B4-BE49-F238E27FC236}">
                <a16:creationId xmlns:a16="http://schemas.microsoft.com/office/drawing/2014/main" id="{6F990125-EF88-4A30-BB70-8D7B5B1D4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343" y="237331"/>
            <a:ext cx="1643063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áblázat 2">
            <a:extLst>
              <a:ext uri="{FF2B5EF4-FFF2-40B4-BE49-F238E27FC236}">
                <a16:creationId xmlns:a16="http://schemas.microsoft.com/office/drawing/2014/main" id="{342B6CD5-B685-4A02-99C2-38EBCC435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222385"/>
              </p:ext>
            </p:extLst>
          </p:nvPr>
        </p:nvGraphicFramePr>
        <p:xfrm>
          <a:off x="257175" y="395284"/>
          <a:ext cx="8629650" cy="6089654"/>
        </p:xfrm>
        <a:graphic>
          <a:graphicData uri="http://schemas.openxmlformats.org/drawingml/2006/table">
            <a:tbl>
              <a:tblPr/>
              <a:tblGrid>
                <a:gridCol w="520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8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1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Projektvezetői</a:t>
                      </a: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feladat</a:t>
                      </a:r>
                      <a:endParaRPr kumimoji="0" lang="hu-HU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Termékgazda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Scrum mester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Csapat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A projekt céljainak megértése (1) és közvetítése (2)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(1)(2)√√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(1)√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(1)√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01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Úgy irányítani  a projektet, hogy az idő-, költség- és minőségi célok teljesüljenek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A projekt szervezetének létrehozása, a jelentési és kommunikációs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mechanizmusok meghatározása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 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538"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A projekt menetének részletes megtervezése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 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538"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A szükséges erőforrások igénylése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 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 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A projekt rendelkezésére bocsátott erőforrások optimális kihasználása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6538"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A projekt teljesítményének értékelése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A projekt előrehaladásának irányítása, elemzése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√√ 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hu-HU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kivánság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-listával)</a:t>
                      </a:r>
                      <a:endParaRPr kumimoji="0" lang="hu-HU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√√ (elemzés)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 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6538"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Jelentés a projektről a projekt érintettjei számára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 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6538"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A projektre vonatkozó becslések előállítása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 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 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6538"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A terjedelem kézbentartása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 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 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6538"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A kockázatok azonosítása, kezelése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 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 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A minőségügyi tevékenységek megtervezése és végrehajtásuk ellenőrzése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A projekt eredményeinek folyamatos dokumentálása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96888"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01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Emlékeztetők, teljesítési igazolások aláírása és aláírattatása (amíg azok nem mutatnak túl a szerződés keretein)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 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 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01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A projektcsapat elkötelezettségének és megfelelő hangulatának fenntartása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 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 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8761"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Kommunikáció a projektben érintett összes féllel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 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6538"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Az akadályok elhárítása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 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161616"/>
                          </a:solidFill>
                          <a:effectLst/>
                          <a:latin typeface="Arial" charset="0"/>
                          <a:ea typeface="Arial" charset="0"/>
                          <a:cs typeface="Times New Roman" pitchFamily="18" charset="0"/>
                        </a:rPr>
                        <a:t>√√</a:t>
                      </a:r>
                      <a:endParaRPr kumimoji="0" lang="hu-HU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 </a:t>
                      </a:r>
                      <a:endParaRPr kumimoji="0" lang="hu-HU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1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4527D9-5436-4530-92F0-878AFEE1E785}"/>
              </a:ext>
            </a:extLst>
          </p:cNvPr>
          <p:cNvSpPr txBox="1"/>
          <p:nvPr/>
        </p:nvSpPr>
        <p:spPr>
          <a:xfrm>
            <a:off x="1971675" y="2438400"/>
            <a:ext cx="5391150" cy="1323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hu-HU" sz="80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A folyamat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44ED976-AB94-49A8-9683-5052CDD86FFA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4038600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A Scrum folyamat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Image result for scrum">
            <a:extLst>
              <a:ext uri="{FF2B5EF4-FFF2-40B4-BE49-F238E27FC236}">
                <a16:creationId xmlns:a16="http://schemas.microsoft.com/office/drawing/2014/main" id="{9864F1F6-AF33-474C-9C7C-74D3556F6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219200"/>
            <a:ext cx="9067800" cy="487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8A8AEEB-2BEF-4C69-9030-07E84A8C3482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5810250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A Scrum folyamat elemei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DA0B5E-A078-4E55-97E4-C9A9B6DF462B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futam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</a:rPr>
              <a:t>f</a:t>
            </a:r>
            <a:r>
              <a:rPr lang="hu-HU" sz="2800" kern="0" dirty="0">
                <a:latin typeface="Vodafone Lt" pitchFamily="34" charset="0"/>
                <a:cs typeface="+mn-cs"/>
              </a:rPr>
              <a:t>utam tervezés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</a:rPr>
              <a:t>n</a:t>
            </a:r>
            <a:r>
              <a:rPr lang="hu-HU" sz="2800" kern="0" dirty="0">
                <a:latin typeface="Vodafone Lt" pitchFamily="34" charset="0"/>
                <a:cs typeface="+mn-cs"/>
              </a:rPr>
              <a:t>api Scrum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</a:rPr>
              <a:t>b</a:t>
            </a:r>
            <a:r>
              <a:rPr lang="hu-HU" sz="2800" kern="0" dirty="0">
                <a:latin typeface="Vodafone Lt" pitchFamily="34" charset="0"/>
                <a:cs typeface="+mn-cs"/>
              </a:rPr>
              <a:t>emutató (demonstráció)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</a:rPr>
              <a:t>v</a:t>
            </a:r>
            <a:r>
              <a:rPr lang="hu-HU" sz="2800" kern="0" dirty="0">
                <a:latin typeface="Vodafone Lt" pitchFamily="34" charset="0"/>
                <a:cs typeface="+mn-cs"/>
              </a:rPr>
              <a:t>isszatekintés (retrospektív, kiértékelés)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800" kern="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8DEC5-CE6B-4B91-BDF0-E81420742502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5738813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A Scrum folyamat elemei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7108" name="Picture 4">
            <a:extLst>
              <a:ext uri="{FF2B5EF4-FFF2-40B4-BE49-F238E27FC236}">
                <a16:creationId xmlns:a16="http://schemas.microsoft.com/office/drawing/2014/main" id="{04769682-70F2-48CB-BD00-B06F84E6C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321945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Picture 2">
            <a:extLst>
              <a:ext uri="{FF2B5EF4-FFF2-40B4-BE49-F238E27FC236}">
                <a16:creationId xmlns:a16="http://schemas.microsoft.com/office/drawing/2014/main" id="{40E16697-7C43-4C91-B284-38A78983A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0"/>
            <a:ext cx="9029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Box 4">
            <a:extLst>
              <a:ext uri="{FF2B5EF4-FFF2-40B4-BE49-F238E27FC236}">
                <a16:creationId xmlns:a16="http://schemas.microsoft.com/office/drawing/2014/main" id="{11186BE7-8E56-4A72-AE19-68A0160B6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6565900"/>
            <a:ext cx="29003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800"/>
              <a:t>Mike Cohn: Certify Scrum master traninig, 2012. june 11-12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906EC0-C54D-46BE-B47A-5150B1BF803B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4238625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I. Futam tervezés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0BD165-DD88-42F9-8140-2EFD2B23A4AC}"/>
              </a:ext>
            </a:extLst>
          </p:cNvPr>
          <p:cNvSpPr txBox="1">
            <a:spLocks/>
          </p:cNvSpPr>
          <p:nvPr/>
        </p:nvSpPr>
        <p:spPr>
          <a:xfrm>
            <a:off x="357187" y="1311583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A csapat megbecsüli a termék kívánságlista első elemeinek a bonyolultságát (USP), és kiválasztja azokat az elemeket, amelyek megvalósítását vállalja a futamra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Létrehozzák a futam feladatlistát:</a:t>
            </a:r>
          </a:p>
          <a:p>
            <a:pPr marL="800100" lvl="1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Feladatok azonosítása</a:t>
            </a:r>
            <a:br>
              <a:rPr lang="hu-HU" sz="2800" kern="0" dirty="0">
                <a:latin typeface="Vodafone Lt" pitchFamily="34" charset="0"/>
                <a:cs typeface="+mn-cs"/>
              </a:rPr>
            </a:br>
            <a:r>
              <a:rPr lang="hu-HU" sz="2800" kern="0" dirty="0">
                <a:latin typeface="Vodafone Lt" pitchFamily="34" charset="0"/>
                <a:cs typeface="+mn-cs"/>
              </a:rPr>
              <a:t> és becslése (1-8 óra)</a:t>
            </a:r>
          </a:p>
          <a:p>
            <a:pPr marL="800100" lvl="1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Közösen és </a:t>
            </a:r>
            <a:br>
              <a:rPr lang="hu-HU" sz="2800" kern="0" dirty="0">
                <a:latin typeface="Vodafone Lt" pitchFamily="34" charset="0"/>
                <a:cs typeface="+mn-cs"/>
              </a:rPr>
            </a:br>
            <a:r>
              <a:rPr lang="hu-HU" sz="2800" kern="0" dirty="0">
                <a:latin typeface="Vodafone Lt" pitchFamily="34" charset="0"/>
                <a:cs typeface="+mn-cs"/>
              </a:rPr>
              <a:t>  NEM a Scrum mester</a:t>
            </a:r>
          </a:p>
          <a:p>
            <a:pPr marL="800100" lvl="1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Magas szintű tervezés</a:t>
            </a:r>
          </a:p>
          <a:p>
            <a:pPr marL="800100" lvl="1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800" kern="0" dirty="0">
              <a:latin typeface="+mn-lt"/>
              <a:cs typeface="+mn-cs"/>
            </a:endParaRPr>
          </a:p>
          <a:p>
            <a:pPr marL="800100" lvl="1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8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8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800" kern="0" dirty="0">
              <a:latin typeface="+mn-lt"/>
              <a:cs typeface="+mn-cs"/>
            </a:endParaRPr>
          </a:p>
        </p:txBody>
      </p:sp>
      <p:sp>
        <p:nvSpPr>
          <p:cNvPr id="51205" name="AutoShape 2" descr="Image result for planning">
            <a:extLst>
              <a:ext uri="{FF2B5EF4-FFF2-40B4-BE49-F238E27FC236}">
                <a16:creationId xmlns:a16="http://schemas.microsoft.com/office/drawing/2014/main" id="{40B92115-A966-49B2-8D0F-1B3B02CC88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hu-HU"/>
          </a:p>
        </p:txBody>
      </p:sp>
      <p:sp>
        <p:nvSpPr>
          <p:cNvPr id="51206" name="AutoShape 4" descr="Image result for planning">
            <a:extLst>
              <a:ext uri="{FF2B5EF4-FFF2-40B4-BE49-F238E27FC236}">
                <a16:creationId xmlns:a16="http://schemas.microsoft.com/office/drawing/2014/main" id="{F847FFAB-963A-4AE3-9EC4-EE82ADBC39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hu-HU"/>
          </a:p>
        </p:txBody>
      </p:sp>
      <p:sp>
        <p:nvSpPr>
          <p:cNvPr id="51207" name="AutoShape 6" descr="Image result for planning">
            <a:extLst>
              <a:ext uri="{FF2B5EF4-FFF2-40B4-BE49-F238E27FC236}">
                <a16:creationId xmlns:a16="http://schemas.microsoft.com/office/drawing/2014/main" id="{F4F3C4B6-5A31-43F0-9284-F09F142AB6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hu-HU"/>
          </a:p>
        </p:txBody>
      </p:sp>
      <p:sp>
        <p:nvSpPr>
          <p:cNvPr id="51208" name="AutoShape 8" descr="Image result for planning">
            <a:extLst>
              <a:ext uri="{FF2B5EF4-FFF2-40B4-BE49-F238E27FC236}">
                <a16:creationId xmlns:a16="http://schemas.microsoft.com/office/drawing/2014/main" id="{881988AC-09AE-4DAF-817A-A6F6181CB1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hu-HU"/>
          </a:p>
        </p:txBody>
      </p:sp>
      <p:pic>
        <p:nvPicPr>
          <p:cNvPr id="51209" name="Picture 10" descr="Related image">
            <a:extLst>
              <a:ext uri="{FF2B5EF4-FFF2-40B4-BE49-F238E27FC236}">
                <a16:creationId xmlns:a16="http://schemas.microsoft.com/office/drawing/2014/main" id="{1A69E249-DFA9-4B85-995E-91171AAE2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3571875"/>
            <a:ext cx="4000500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D1AFEF-1986-4B47-A11A-AD4B3ADB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7848600" cy="5881688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8910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E031D6-AAE6-4CAD-9467-9D426CB15D68}"/>
              </a:ext>
            </a:extLst>
          </p:cNvPr>
          <p:cNvSpPr txBox="1">
            <a:spLocks noChangeArrowheads="1"/>
          </p:cNvSpPr>
          <p:nvPr/>
        </p:nvSpPr>
        <p:spPr>
          <a:xfrm>
            <a:off x="400050" y="609600"/>
            <a:ext cx="6858000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Néhány általános becslési elv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45C0F0-4277-409F-A24C-294ECDBD0F7D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FACB68-0CBC-4864-8EEA-5FBCB1E47108}"/>
              </a:ext>
            </a:extLst>
          </p:cNvPr>
          <p:cNvSpPr txBox="1">
            <a:spLocks/>
          </p:cNvSpPr>
          <p:nvPr/>
        </p:nvSpPr>
        <p:spPr>
          <a:xfrm>
            <a:off x="542925" y="14478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Először próbáljunk mérni és számolni, csak akkor becsüljünk, ha szükséges!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b="1" kern="0" dirty="0">
                <a:latin typeface="Vodafone Lt" pitchFamily="34" charset="0"/>
                <a:cs typeface="+mn-cs"/>
              </a:rPr>
              <a:t>Független becsléseket  összesítsünk</a:t>
            </a:r>
            <a:r>
              <a:rPr lang="hu-HU" sz="2400" kern="0" dirty="0">
                <a:latin typeface="Vodafone Lt" pitchFamily="34" charset="0"/>
                <a:cs typeface="+mn-cs"/>
              </a:rPr>
              <a:t>!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b="1" kern="0" dirty="0">
                <a:latin typeface="Vodafone Lt" pitchFamily="34" charset="0"/>
                <a:cs typeface="+mn-cs"/>
              </a:rPr>
              <a:t>Vezessük vissza a problémát könnyebben megbecsülhető összetevőre!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A becsléseinket </a:t>
            </a:r>
            <a:r>
              <a:rPr lang="hu-HU" sz="2400" b="1" kern="0" dirty="0">
                <a:latin typeface="Vodafone Lt" pitchFamily="34" charset="0"/>
                <a:cs typeface="+mn-cs"/>
              </a:rPr>
              <a:t>kalibráljuk az eddigi becsléseink</a:t>
            </a:r>
            <a:r>
              <a:rPr lang="hu-HU" sz="2400" kern="0" dirty="0">
                <a:latin typeface="Vodafone Lt" pitchFamily="34" charset="0"/>
                <a:cs typeface="+mn-cs"/>
              </a:rPr>
              <a:t> sikeressége alapján!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A becslés </a:t>
            </a:r>
            <a:r>
              <a:rPr lang="hu-HU" sz="2400" b="1" kern="0" dirty="0">
                <a:latin typeface="Vodafone Lt" pitchFamily="34" charset="0"/>
                <a:cs typeface="+mn-cs"/>
              </a:rPr>
              <a:t>nem alku</a:t>
            </a:r>
            <a:r>
              <a:rPr lang="hu-HU" sz="2400" kern="0" dirty="0">
                <a:latin typeface="Vodafone Lt" pitchFamily="34" charset="0"/>
                <a:cs typeface="+mn-cs"/>
              </a:rPr>
              <a:t> eredménye.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sz="2200" kern="0" dirty="0">
              <a:latin typeface="+mn-l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C47EA-ED24-4AB4-9470-382CBECD89EE}"/>
              </a:ext>
            </a:extLst>
          </p:cNvPr>
          <p:cNvSpPr txBox="1"/>
          <p:nvPr/>
        </p:nvSpPr>
        <p:spPr>
          <a:xfrm>
            <a:off x="0" y="6215063"/>
            <a:ext cx="8666163" cy="269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hu-HU" sz="1152" dirty="0">
                <a:latin typeface="Arial" charset="0"/>
                <a:cs typeface="Arial" charset="0"/>
              </a:rPr>
              <a:t>Részben: </a:t>
            </a:r>
            <a:r>
              <a:rPr lang="hu-HU" sz="1152" dirty="0" err="1">
                <a:latin typeface="Arial" charset="0"/>
                <a:cs typeface="Arial" charset="0"/>
              </a:rPr>
              <a:t>Estimation</a:t>
            </a:r>
            <a:r>
              <a:rPr lang="hu-HU" sz="1152" dirty="0">
                <a:latin typeface="Arial" charset="0"/>
                <a:cs typeface="Arial" charset="0"/>
              </a:rPr>
              <a:t> </a:t>
            </a:r>
            <a:r>
              <a:rPr lang="hu-HU" sz="1152" dirty="0" err="1">
                <a:latin typeface="Arial" charset="0"/>
                <a:cs typeface="Arial" charset="0"/>
              </a:rPr>
              <a:t>Games</a:t>
            </a:r>
            <a:r>
              <a:rPr lang="hu-HU" sz="1152" dirty="0">
                <a:latin typeface="Arial" charset="0"/>
                <a:cs typeface="Arial" charset="0"/>
              </a:rPr>
              <a:t> </a:t>
            </a:r>
            <a:r>
              <a:rPr lang="hu-HU" sz="1152" dirty="0" err="1">
                <a:latin typeface="Arial" charset="0"/>
                <a:cs typeface="Arial" charset="0"/>
              </a:rPr>
              <a:t>by</a:t>
            </a:r>
            <a:r>
              <a:rPr lang="hu-HU" sz="1152" dirty="0">
                <a:latin typeface="Arial" charset="0"/>
                <a:cs typeface="Arial" charset="0"/>
              </a:rPr>
              <a:t> Pascal Van </a:t>
            </a:r>
            <a:r>
              <a:rPr lang="hu-HU" sz="1152" dirty="0" err="1">
                <a:latin typeface="Arial" charset="0"/>
                <a:cs typeface="Arial" charset="0"/>
              </a:rPr>
              <a:t>Cauwenberhe</a:t>
            </a:r>
            <a:r>
              <a:rPr lang="hu-HU" sz="1152" dirty="0">
                <a:latin typeface="Arial" charset="0"/>
                <a:cs typeface="Arial" charset="0"/>
              </a:rPr>
              <a:t>, http://www.slideshare.net/agilecoachnet/agile-2010-estimation-games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01" name="Picture 5">
            <a:extLst>
              <a:ext uri="{FF2B5EF4-FFF2-40B4-BE49-F238E27FC236}">
                <a16:creationId xmlns:a16="http://schemas.microsoft.com/office/drawing/2014/main" id="{F352630B-E7E6-4638-BD9C-73CF1A7EB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493578"/>
            <a:ext cx="4137633" cy="252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6BC10B-C9EE-423A-B6A9-E39B8B44E9D3}"/>
              </a:ext>
            </a:extLst>
          </p:cNvPr>
          <p:cNvSpPr/>
          <p:nvPr/>
        </p:nvSpPr>
        <p:spPr>
          <a:xfrm>
            <a:off x="1066800" y="838200"/>
            <a:ext cx="8358188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hu-HU" sz="24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Szoftverfejlesztési módszertanok értéke</a:t>
            </a:r>
            <a:br>
              <a:rPr lang="hu-HU" sz="32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</a:br>
            <a:endParaRPr lang="en-US" sz="3200" b="1" dirty="0">
              <a:latin typeface="Arial" charset="0"/>
              <a:cs typeface="Arial" charset="0"/>
            </a:endParaRPr>
          </a:p>
        </p:txBody>
      </p:sp>
      <p:sp>
        <p:nvSpPr>
          <p:cNvPr id="5124" name="Rectangle 12">
            <a:extLst>
              <a:ext uri="{FF2B5EF4-FFF2-40B4-BE49-F238E27FC236}">
                <a16:creationId xmlns:a16="http://schemas.microsoft.com/office/drawing/2014/main" id="{7A8166A5-2AE9-4C8B-84BB-1D45D8508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467" y="1323720"/>
            <a:ext cx="45720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hu-HU" sz="2800" dirty="0">
                <a:latin typeface="Vodafone Lt" pitchFamily="34" charset="0"/>
              </a:rPr>
              <a:t>a </a:t>
            </a:r>
            <a:r>
              <a:rPr lang="en-US" altLang="hu-HU" sz="2800" dirty="0" err="1">
                <a:latin typeface="Vodafone Lt" pitchFamily="34" charset="0"/>
              </a:rPr>
              <a:t>termelékenység</a:t>
            </a:r>
            <a:r>
              <a:rPr lang="en-US" altLang="hu-HU" sz="2800" dirty="0">
                <a:latin typeface="Vodafone Lt" pitchFamily="34" charset="0"/>
              </a:rPr>
              <a:t> </a:t>
            </a:r>
            <a:r>
              <a:rPr lang="en-US" altLang="hu-HU" sz="2800" dirty="0" err="1">
                <a:latin typeface="Vodafone Lt" pitchFamily="34" charset="0"/>
              </a:rPr>
              <a:t>növelése</a:t>
            </a:r>
            <a:endParaRPr lang="hu-HU" altLang="hu-HU" sz="2800" dirty="0">
              <a:latin typeface="Vodafone Lt" pitchFamily="34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hu-HU" altLang="hu-HU" sz="2800" dirty="0">
                <a:latin typeface="Vodafone Lt" pitchFamily="34" charset="0"/>
              </a:rPr>
              <a:t>hibák csökkentése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hu-HU" altLang="hu-HU" sz="2800" dirty="0">
                <a:latin typeface="Vodafone Lt" pitchFamily="34" charset="0"/>
              </a:rPr>
              <a:t>minőség javítása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hu-HU" altLang="hu-HU" sz="2800" dirty="0">
                <a:latin typeface="Vodafone Lt" pitchFamily="34" charset="0"/>
              </a:rPr>
              <a:t>válasz a változásra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hu-HU" altLang="hu-HU" sz="2800" dirty="0">
                <a:latin typeface="Vodafone Lt" pitchFamily="34" charset="0"/>
              </a:rPr>
              <a:t>siker mértékének mérése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7ED604-16B1-439F-8AD5-0618BD9A3CA1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endParaRPr lang="hu-HU" sz="33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2977F8-E312-4162-8431-A4F8635D0EFB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A075E8-E453-409D-AFAA-18EDCB0C4738}"/>
              </a:ext>
            </a:extLst>
          </p:cNvPr>
          <p:cNvSpPr txBox="1">
            <a:spLocks/>
          </p:cNvSpPr>
          <p:nvPr/>
        </p:nvSpPr>
        <p:spPr>
          <a:xfrm>
            <a:off x="542925" y="15240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sz="2200" kern="0" dirty="0">
              <a:latin typeface="+mn-lt"/>
              <a:cs typeface="+mn-cs"/>
            </a:endParaRPr>
          </a:p>
        </p:txBody>
      </p:sp>
      <p:sp>
        <p:nvSpPr>
          <p:cNvPr id="53254" name="TextBox 5">
            <a:extLst>
              <a:ext uri="{FF2B5EF4-FFF2-40B4-BE49-F238E27FC236}">
                <a16:creationId xmlns:a16="http://schemas.microsoft.com/office/drawing/2014/main" id="{801E6F69-2C25-4BD8-8747-A2F4D303A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6434138"/>
            <a:ext cx="152082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800"/>
              <a:t>Mike Cohn előadása nyomán</a:t>
            </a:r>
          </a:p>
        </p:txBody>
      </p:sp>
      <p:pic>
        <p:nvPicPr>
          <p:cNvPr id="53255" name="Picture 2">
            <a:extLst>
              <a:ext uri="{FF2B5EF4-FFF2-40B4-BE49-F238E27FC236}">
                <a16:creationId xmlns:a16="http://schemas.microsoft.com/office/drawing/2014/main" id="{B8369434-8A4D-46D2-8079-38A3707F1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21226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6" name="TextBox 6">
            <a:extLst>
              <a:ext uri="{FF2B5EF4-FFF2-40B4-BE49-F238E27FC236}">
                <a16:creationId xmlns:a16="http://schemas.microsoft.com/office/drawing/2014/main" id="{3686E443-A61D-437B-BC1B-11F9C4069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3305175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29EC7F-2181-4E09-9870-D8087C65E44A}"/>
              </a:ext>
            </a:extLst>
          </p:cNvPr>
          <p:cNvSpPr txBox="1"/>
          <p:nvPr/>
        </p:nvSpPr>
        <p:spPr>
          <a:xfrm>
            <a:off x="6629400" y="1219200"/>
            <a:ext cx="1144588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hu-HU" sz="28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(súly)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Kép 2">
            <a:extLst>
              <a:ext uri="{FF2B5EF4-FFF2-40B4-BE49-F238E27FC236}">
                <a16:creationId xmlns:a16="http://schemas.microsoft.com/office/drawing/2014/main" id="{105CAC9F-205C-4828-B7AC-833230DA4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19200"/>
            <a:ext cx="3049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173E61E-7632-4219-B06C-9320743846D2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Oroszlán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4EE96E9-8CF5-4888-ACC1-8C5F52DE6DAB}"/>
              </a:ext>
            </a:extLst>
          </p:cNvPr>
          <p:cNvSpPr txBox="1"/>
          <p:nvPr/>
        </p:nvSpPr>
        <p:spPr>
          <a:xfrm>
            <a:off x="5678488" y="2667000"/>
            <a:ext cx="1168400" cy="2216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hu-HU" sz="138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8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B6E8259-CDF5-4F84-B994-71843556F88E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Kenguru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1D8890A-C72A-4610-A8DC-D5498496AF87}"/>
              </a:ext>
            </a:extLst>
          </p:cNvPr>
          <p:cNvSpPr txBox="1"/>
          <p:nvPr/>
        </p:nvSpPr>
        <p:spPr>
          <a:xfrm>
            <a:off x="5678488" y="2667000"/>
            <a:ext cx="1168400" cy="2216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hu-HU" sz="138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3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8050390-9A51-4DCF-8A3D-6261BD7DF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4344988" cy="285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1498410-B8F8-4305-B3F3-B57614EC5138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Orrszarvú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15408CC-8AA0-4284-B451-7D0A50B3CE19}"/>
              </a:ext>
            </a:extLst>
          </p:cNvPr>
          <p:cNvSpPr txBox="1"/>
          <p:nvPr/>
        </p:nvSpPr>
        <p:spPr>
          <a:xfrm>
            <a:off x="5678488" y="2667000"/>
            <a:ext cx="2152650" cy="2216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hu-HU" sz="138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40</a:t>
            </a:r>
          </a:p>
        </p:txBody>
      </p:sp>
      <p:pic>
        <p:nvPicPr>
          <p:cNvPr id="314370" name="Picture 2" descr="http://upload.wikimedia.org/wikipedia/commons/f/f9/Indian_Rhinoceros_-_Buffalo_Zoo.jpg">
            <a:extLst>
              <a:ext uri="{FF2B5EF4-FFF2-40B4-BE49-F238E27FC236}">
                <a16:creationId xmlns:a16="http://schemas.microsoft.com/office/drawing/2014/main" id="{5C208D30-181B-440D-ADB8-F68AC3ABA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14600"/>
            <a:ext cx="4724400" cy="281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4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4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A82D48C-1925-40FF-B71B-7B6A21B08F95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Medve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BA05EEAD-F5E9-4332-98F9-E55975A02186}"/>
              </a:ext>
            </a:extLst>
          </p:cNvPr>
          <p:cNvSpPr txBox="1"/>
          <p:nvPr/>
        </p:nvSpPr>
        <p:spPr>
          <a:xfrm>
            <a:off x="5678488" y="2667000"/>
            <a:ext cx="2152650" cy="2216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hu-HU" sz="138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10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B7F9929-48DB-4506-9B0B-306ED6424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775075"/>
            <a:ext cx="329247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1C064483-14B0-4AFE-9AEE-A957E5D6B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2133600"/>
            <a:ext cx="2052638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AB6EE54-D863-45A1-905C-B627338FE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244725"/>
            <a:ext cx="1641475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7AC5318-DBF7-479D-BC16-08F5F15C6A3E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Zsiráf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72DAE58-BAEF-45CA-88DE-6CD726657751}"/>
              </a:ext>
            </a:extLst>
          </p:cNvPr>
          <p:cNvSpPr txBox="1"/>
          <p:nvPr/>
        </p:nvSpPr>
        <p:spPr>
          <a:xfrm>
            <a:off x="5678488" y="2667000"/>
            <a:ext cx="2152650" cy="2216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hu-HU" sz="138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15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C32F34F-30CC-4E7F-ADCB-81625F04A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1752600"/>
            <a:ext cx="4267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7AE7AB5-CE7B-4A34-AC43-37FCC58504C0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Gorilla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88DD72CF-BDF6-469C-BC68-FEDD3F98C67C}"/>
              </a:ext>
            </a:extLst>
          </p:cNvPr>
          <p:cNvSpPr txBox="1"/>
          <p:nvPr/>
        </p:nvSpPr>
        <p:spPr>
          <a:xfrm>
            <a:off x="6400800" y="2743200"/>
            <a:ext cx="1168400" cy="2216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hu-HU" sz="138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7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809A15AC-EABE-4AFE-84F2-5A85F28FA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78050"/>
            <a:ext cx="4724400" cy="310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C56B14DD-1171-4326-B89C-ED66DE76FD42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Tigris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E303A-07F6-406C-99EE-EB890FCBBD2D}"/>
              </a:ext>
            </a:extLst>
          </p:cNvPr>
          <p:cNvSpPr txBox="1"/>
          <p:nvPr/>
        </p:nvSpPr>
        <p:spPr>
          <a:xfrm>
            <a:off x="5678488" y="2667000"/>
            <a:ext cx="2152650" cy="2216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hu-HU" sz="138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10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7E55FCB-AB80-479C-8DD5-A5881AF99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2133600"/>
            <a:ext cx="4640263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60F039-FDC3-49B1-9C3C-E5E22DA2DA37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3952875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Planning</a:t>
            </a: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Poker</a:t>
            </a:r>
            <a:endParaRPr lang="hu-HU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178403-D724-4519-8FCE-36CC8F1A6044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FBDAD1-E1B0-4121-8E18-9F315B758565}"/>
              </a:ext>
            </a:extLst>
          </p:cNvPr>
          <p:cNvSpPr txBox="1">
            <a:spLocks/>
          </p:cNvSpPr>
          <p:nvPr/>
        </p:nvSpPr>
        <p:spPr>
          <a:xfrm>
            <a:off x="542925" y="15240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sz="2200" kern="0" dirty="0">
              <a:latin typeface="+mn-lt"/>
              <a:cs typeface="+mn-cs"/>
            </a:endParaRPr>
          </a:p>
        </p:txBody>
      </p:sp>
      <p:pic>
        <p:nvPicPr>
          <p:cNvPr id="61446" name="Picture 2" descr="Image result for planning poker cards">
            <a:extLst>
              <a:ext uri="{FF2B5EF4-FFF2-40B4-BE49-F238E27FC236}">
                <a16:creationId xmlns:a16="http://schemas.microsoft.com/office/drawing/2014/main" id="{868289BD-4CE6-4A79-A5EF-7D90F18FC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571625"/>
            <a:ext cx="8072437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5134A6B-7634-4F4A-9FF6-2001C70C33F7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4024313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Planning</a:t>
            </a: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Poker</a:t>
            </a:r>
            <a:endParaRPr lang="hu-HU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2FE15E3-E071-45C8-BC2B-C929F25AE431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96BC792-01D8-4F0C-A4F0-CFF2556D021C}"/>
              </a:ext>
            </a:extLst>
          </p:cNvPr>
          <p:cNvSpPr txBox="1">
            <a:spLocks/>
          </p:cNvSpPr>
          <p:nvPr/>
        </p:nvSpPr>
        <p:spPr>
          <a:xfrm>
            <a:off x="542925" y="15240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sz="2200" kern="0" dirty="0">
              <a:latin typeface="+mn-lt"/>
              <a:cs typeface="+mn-cs"/>
            </a:endParaRPr>
          </a:p>
        </p:txBody>
      </p:sp>
      <p:sp>
        <p:nvSpPr>
          <p:cNvPr id="62470" name="TextBox 5">
            <a:extLst>
              <a:ext uri="{FF2B5EF4-FFF2-40B4-BE49-F238E27FC236}">
                <a16:creationId xmlns:a16="http://schemas.microsoft.com/office/drawing/2014/main" id="{D3823C17-2ED2-4924-B560-13D2C5ECF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6472238"/>
            <a:ext cx="222567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800"/>
              <a:t>Kulcsár Bence bolog:  </a:t>
            </a:r>
            <a:r>
              <a:rPr lang="hu-HU" altLang="hu-HU" sz="800">
                <a:hlinkClick r:id="rId2"/>
              </a:rPr>
              <a:t>http://agilitas.blog.hu/</a:t>
            </a:r>
            <a:r>
              <a:rPr lang="hu-HU" altLang="hu-HU" sz="800"/>
              <a:t>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0DAAB49-FDBB-4181-9970-F64497243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331201"/>
              </p:ext>
            </p:extLst>
          </p:nvPr>
        </p:nvGraphicFramePr>
        <p:xfrm>
          <a:off x="457200" y="1412875"/>
          <a:ext cx="8534400" cy="4870497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704">
                <a:tc>
                  <a:txBody>
                    <a:bodyPr/>
                    <a:lstStyle/>
                    <a:p>
                      <a:r>
                        <a:rPr lang="hu-HU" sz="1800" dirty="0"/>
                        <a:t>0</a:t>
                      </a:r>
                    </a:p>
                  </a:txBody>
                  <a:tcPr marL="32569" marR="32569" marT="16284" marB="16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u-HU" sz="1800" dirty="0">
                          <a:latin typeface="Vodafone Lt" pitchFamily="34" charset="0"/>
                        </a:rPr>
                        <a:t>Triviális (pl. egyszerű átnevezés)</a:t>
                      </a:r>
                    </a:p>
                  </a:txBody>
                  <a:tcPr marL="32569" marR="32569" marT="16284" marB="16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35">
                <a:tc>
                  <a:txBody>
                    <a:bodyPr/>
                    <a:lstStyle/>
                    <a:p>
                      <a:r>
                        <a:rPr lang="hu-HU" sz="1800" dirty="0"/>
                        <a:t>0,5 - 1 </a:t>
                      </a:r>
                    </a:p>
                  </a:txBody>
                  <a:tcPr marL="32569" marR="32569" marT="16284" marB="16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u-HU" sz="1800" dirty="0">
                          <a:latin typeface="Vodafone Lt" pitchFamily="34" charset="0"/>
                        </a:rPr>
                        <a:t>Technikailag nem komplex, egyszerű implementálni </a:t>
                      </a:r>
                    </a:p>
                  </a:txBody>
                  <a:tcPr marL="32569" marR="32569" marT="16284" marB="16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535">
                <a:tc>
                  <a:txBody>
                    <a:bodyPr/>
                    <a:lstStyle/>
                    <a:p>
                      <a:r>
                        <a:rPr lang="hu-HU" sz="1800" dirty="0"/>
                        <a:t>2 </a:t>
                      </a:r>
                    </a:p>
                  </a:txBody>
                  <a:tcPr marL="32569" marR="32569" marT="16284" marB="16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u-HU" sz="1800" dirty="0">
                          <a:latin typeface="Vodafone Lt" pitchFamily="34" charset="0"/>
                        </a:rPr>
                        <a:t>Technikailag nem komplex, nehézkesebb implementálni </a:t>
                      </a:r>
                    </a:p>
                  </a:txBody>
                  <a:tcPr marL="32569" marR="32569" marT="16284" marB="16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535">
                <a:tc>
                  <a:txBody>
                    <a:bodyPr/>
                    <a:lstStyle/>
                    <a:p>
                      <a:r>
                        <a:rPr lang="hu-HU" sz="1800" dirty="0"/>
                        <a:t>3 </a:t>
                      </a:r>
                    </a:p>
                  </a:txBody>
                  <a:tcPr marL="32569" marR="32569" marT="16284" marB="16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u-HU" sz="1800" dirty="0">
                          <a:latin typeface="Vodafone Lt" pitchFamily="34" charset="0"/>
                        </a:rPr>
                        <a:t>Valamelyest komplex vagy alapos átgondolást igényel az implementálás</a:t>
                      </a:r>
                      <a:r>
                        <a:rPr lang="hu-HU" sz="1800" i="1" dirty="0">
                          <a:latin typeface="Vodafone Lt" pitchFamily="34" charset="0"/>
                        </a:rPr>
                        <a:t> </a:t>
                      </a:r>
                      <a:endParaRPr lang="hu-HU" sz="1800" dirty="0">
                        <a:latin typeface="Vodafone Lt" pitchFamily="34" charset="0"/>
                      </a:endParaRPr>
                    </a:p>
                  </a:txBody>
                  <a:tcPr marL="32569" marR="32569" marT="16284" marB="16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184">
                <a:tc>
                  <a:txBody>
                    <a:bodyPr/>
                    <a:lstStyle/>
                    <a:p>
                      <a:r>
                        <a:rPr lang="hu-HU" sz="1800"/>
                        <a:t>5</a:t>
                      </a:r>
                      <a:br>
                        <a:rPr lang="hu-HU" sz="1800"/>
                      </a:br>
                      <a:r>
                        <a:rPr lang="hu-HU" sz="1800"/>
                        <a:t> </a:t>
                      </a:r>
                    </a:p>
                  </a:txBody>
                  <a:tcPr marL="32569" marR="32569" marT="16284" marB="16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u-HU" sz="1800" dirty="0">
                          <a:latin typeface="Vodafone Lt" pitchFamily="34" charset="0"/>
                        </a:rPr>
                        <a:t>Valamelyest komplex, ismeretlenekkel vagy külső függőséggel; kiterjedt tesztelést igényel </a:t>
                      </a:r>
                    </a:p>
                  </a:txBody>
                  <a:tcPr marL="32569" marR="32569" marT="16284" marB="16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9351">
                <a:tc>
                  <a:txBody>
                    <a:bodyPr/>
                    <a:lstStyle/>
                    <a:p>
                      <a:r>
                        <a:rPr lang="hu-HU" sz="1800" dirty="0"/>
                        <a:t>8</a:t>
                      </a:r>
                      <a:br>
                        <a:rPr lang="hu-HU" sz="1800" dirty="0"/>
                      </a:br>
                      <a:r>
                        <a:rPr lang="hu-HU" sz="1800" dirty="0"/>
                        <a:t> </a:t>
                      </a:r>
                    </a:p>
                  </a:txBody>
                  <a:tcPr marL="32569" marR="32569" marT="16284" marB="16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u-HU" sz="1800" dirty="0">
                          <a:latin typeface="Vodafone Lt" pitchFamily="34" charset="0"/>
                        </a:rPr>
                        <a:t>Komplex vagy szövevényes (a rendszer különböző részeit érinti); nagymértékű külső függelmek; különböző ismeretlenek; többszintű tesztelést igényel </a:t>
                      </a:r>
                    </a:p>
                  </a:txBody>
                  <a:tcPr marL="32569" marR="32569" marT="16284" marB="16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9351">
                <a:tc>
                  <a:txBody>
                    <a:bodyPr/>
                    <a:lstStyle/>
                    <a:p>
                      <a:r>
                        <a:rPr lang="hu-HU" sz="1800" dirty="0"/>
                        <a:t>13</a:t>
                      </a:r>
                      <a:br>
                        <a:rPr lang="hu-HU" sz="1800" dirty="0"/>
                      </a:br>
                      <a:r>
                        <a:rPr lang="hu-HU" sz="1800" dirty="0"/>
                        <a:t> </a:t>
                      </a:r>
                    </a:p>
                  </a:txBody>
                  <a:tcPr marL="32569" marR="32569" marT="16284" marB="16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u-HU" sz="1800" dirty="0">
                          <a:latin typeface="Vodafone Lt" pitchFamily="34" charset="0"/>
                        </a:rPr>
                        <a:t>Nagyon komplex és szövevényes (az egész rendszert érinti); rengeteg különböző mértékű függelem; határozottan sok ismeretlen; kiterjedt tesztelést igényel. </a:t>
                      </a:r>
                    </a:p>
                  </a:txBody>
                  <a:tcPr marL="32569" marR="32569" marT="16284" marB="16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535">
                <a:tc>
                  <a:txBody>
                    <a:bodyPr/>
                    <a:lstStyle/>
                    <a:p>
                      <a:r>
                        <a:rPr lang="hu-HU" sz="1800" dirty="0"/>
                        <a:t>20 </a:t>
                      </a:r>
                    </a:p>
                  </a:txBody>
                  <a:tcPr marL="32569" marR="32569" marT="16284" marB="16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u-HU" sz="1800" dirty="0">
                          <a:latin typeface="Vodafone Lt" pitchFamily="34" charset="0"/>
                        </a:rPr>
                        <a:t>Eposz (Herkules) </a:t>
                      </a:r>
                    </a:p>
                  </a:txBody>
                  <a:tcPr marL="32569" marR="32569" marT="16284" marB="16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535">
                <a:tc>
                  <a:txBody>
                    <a:bodyPr/>
                    <a:lstStyle/>
                    <a:p>
                      <a:r>
                        <a:rPr lang="hu-HU" sz="1800" dirty="0"/>
                        <a:t>40 </a:t>
                      </a:r>
                    </a:p>
                  </a:txBody>
                  <a:tcPr marL="32569" marR="32569" marT="16284" marB="16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u-HU" sz="1800" dirty="0">
                          <a:latin typeface="Vodafone Lt" pitchFamily="34" charset="0"/>
                        </a:rPr>
                        <a:t>Óriás eposz (</a:t>
                      </a:r>
                      <a:r>
                        <a:rPr lang="hu-HU" sz="1800" dirty="0" err="1">
                          <a:latin typeface="Vodafone Lt" pitchFamily="34" charset="0"/>
                        </a:rPr>
                        <a:t>Illiász</a:t>
                      </a:r>
                      <a:r>
                        <a:rPr lang="hu-HU" sz="1800" dirty="0">
                          <a:latin typeface="Vodafone Lt" pitchFamily="34" charset="0"/>
                        </a:rPr>
                        <a:t> és Odüsszeusz kombinálva) </a:t>
                      </a:r>
                    </a:p>
                  </a:txBody>
                  <a:tcPr marL="32569" marR="32569" marT="16284" marB="16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1184">
                <a:tc>
                  <a:txBody>
                    <a:bodyPr/>
                    <a:lstStyle/>
                    <a:p>
                      <a:r>
                        <a:rPr lang="hu-HU" sz="1800" dirty="0"/>
                        <a:t>100</a:t>
                      </a:r>
                      <a:br>
                        <a:rPr lang="hu-HU" sz="1800" dirty="0"/>
                      </a:br>
                      <a:endParaRPr lang="hu-HU" sz="1800" dirty="0"/>
                    </a:p>
                  </a:txBody>
                  <a:tcPr marL="32569" marR="32569" marT="16284" marB="16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u-HU" sz="1800" dirty="0">
                          <a:latin typeface="Vodafone Lt" pitchFamily="34" charset="0"/>
                        </a:rPr>
                        <a:t>Az összes Görög-római, Babiloni, Perzsa és </a:t>
                      </a:r>
                      <a:r>
                        <a:rPr lang="hu-HU" sz="1800" dirty="0" err="1">
                          <a:latin typeface="Vodafone Lt" pitchFamily="34" charset="0"/>
                        </a:rPr>
                        <a:t>Hetti</a:t>
                      </a:r>
                      <a:r>
                        <a:rPr lang="hu-HU" sz="1800" dirty="0">
                          <a:latin typeface="Vodafone Lt" pitchFamily="34" charset="0"/>
                        </a:rPr>
                        <a:t> hősi eposz kombinálva</a:t>
                      </a:r>
                    </a:p>
                  </a:txBody>
                  <a:tcPr marL="32569" marR="32569" marT="16284" marB="16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A075BED9-B515-4A30-8987-999D7F57F671}"/>
              </a:ext>
            </a:extLst>
          </p:cNvPr>
          <p:cNvSpPr/>
          <p:nvPr/>
        </p:nvSpPr>
        <p:spPr>
          <a:xfrm>
            <a:off x="309034" y="1484312"/>
            <a:ext cx="8249180" cy="45005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F6BE0139-323C-4681-ABC7-D0083E7FC7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8442" y="873125"/>
            <a:ext cx="6286500" cy="98107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hu-HU" sz="3100" b="1" dirty="0">
                <a:solidFill>
                  <a:schemeClr val="accent1">
                    <a:lumMod val="50000"/>
                  </a:schemeClr>
                </a:solidFill>
              </a:rPr>
              <a:t>Szoftverfejlesztési modellek</a:t>
            </a:r>
            <a:br>
              <a:rPr lang="en-US" sz="3600" b="1" dirty="0"/>
            </a:br>
            <a:endParaRPr lang="en-US" sz="3600" b="1" dirty="0">
              <a:solidFill>
                <a:schemeClr val="tx1"/>
              </a:solidFill>
            </a:endParaRPr>
          </a:p>
        </p:txBody>
      </p:sp>
      <p:grpSp>
        <p:nvGrpSpPr>
          <p:cNvPr id="6148" name="Csoportba foglalás 18">
            <a:extLst>
              <a:ext uri="{FF2B5EF4-FFF2-40B4-BE49-F238E27FC236}">
                <a16:creationId xmlns:a16="http://schemas.microsoft.com/office/drawing/2014/main" id="{7BC4423A-4720-4F12-8C63-57111AC2D6A9}"/>
              </a:ext>
            </a:extLst>
          </p:cNvPr>
          <p:cNvGrpSpPr>
            <a:grpSpLocks noGrp="1"/>
          </p:cNvGrpSpPr>
          <p:nvPr/>
        </p:nvGrpSpPr>
        <p:grpSpPr bwMode="auto">
          <a:xfrm>
            <a:off x="309033" y="1471611"/>
            <a:ext cx="8229600" cy="4525963"/>
            <a:chOff x="2590800" y="1752600"/>
            <a:chExt cx="7543800" cy="4343400"/>
          </a:xfrm>
        </p:grpSpPr>
        <p:sp>
          <p:nvSpPr>
            <p:cNvPr id="5" name="Ellipszis 2">
              <a:extLst>
                <a:ext uri="{FF2B5EF4-FFF2-40B4-BE49-F238E27FC236}">
                  <a16:creationId xmlns:a16="http://schemas.microsoft.com/office/drawing/2014/main" id="{59349346-6201-492A-B456-7420F1209AA6}"/>
                </a:ext>
              </a:extLst>
            </p:cNvPr>
            <p:cNvSpPr/>
            <p:nvPr/>
          </p:nvSpPr>
          <p:spPr>
            <a:xfrm>
              <a:off x="2590800" y="1752600"/>
              <a:ext cx="7543800" cy="434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hu-HU"/>
            </a:p>
          </p:txBody>
        </p:sp>
        <p:sp>
          <p:nvSpPr>
            <p:cNvPr id="6" name="Ellipszis 3">
              <a:extLst>
                <a:ext uri="{FF2B5EF4-FFF2-40B4-BE49-F238E27FC236}">
                  <a16:creationId xmlns:a16="http://schemas.microsoft.com/office/drawing/2014/main" id="{4CD1EA42-6251-4DE6-B927-4D82445A069E}"/>
                </a:ext>
              </a:extLst>
            </p:cNvPr>
            <p:cNvSpPr/>
            <p:nvPr/>
          </p:nvSpPr>
          <p:spPr>
            <a:xfrm>
              <a:off x="2979341" y="2285813"/>
              <a:ext cx="3135974" cy="297228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hu-HU"/>
            </a:p>
          </p:txBody>
        </p:sp>
        <p:sp>
          <p:nvSpPr>
            <p:cNvPr id="6151" name="Szövegdoboz 4">
              <a:extLst>
                <a:ext uri="{FF2B5EF4-FFF2-40B4-BE49-F238E27FC236}">
                  <a16:creationId xmlns:a16="http://schemas.microsoft.com/office/drawing/2014/main" id="{87EE2664-1E69-4EEB-A808-3F7F2B0585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227" y="2434797"/>
              <a:ext cx="85378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hu-HU" altLang="hu-HU" sz="1200"/>
                <a:t>Lineáris</a:t>
              </a:r>
            </a:p>
          </p:txBody>
        </p:sp>
        <p:sp>
          <p:nvSpPr>
            <p:cNvPr id="8" name="Ellipszis 5">
              <a:extLst>
                <a:ext uri="{FF2B5EF4-FFF2-40B4-BE49-F238E27FC236}">
                  <a16:creationId xmlns:a16="http://schemas.microsoft.com/office/drawing/2014/main" id="{F0066EEB-0D53-4816-949E-BE9079257828}"/>
                </a:ext>
              </a:extLst>
            </p:cNvPr>
            <p:cNvSpPr/>
            <p:nvPr/>
          </p:nvSpPr>
          <p:spPr>
            <a:xfrm>
              <a:off x="3047735" y="2742852"/>
              <a:ext cx="2178447" cy="15249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hu-HU" sz="1200" dirty="0">
                  <a:solidFill>
                    <a:schemeClr val="tx1"/>
                  </a:solidFill>
                </a:rPr>
                <a:t>Vízesés</a:t>
              </a:r>
            </a:p>
          </p:txBody>
        </p:sp>
        <p:sp>
          <p:nvSpPr>
            <p:cNvPr id="9" name="Ellipszis 6">
              <a:extLst>
                <a:ext uri="{FF2B5EF4-FFF2-40B4-BE49-F238E27FC236}">
                  <a16:creationId xmlns:a16="http://schemas.microsoft.com/office/drawing/2014/main" id="{DD896C71-677C-4A29-BA19-559A3C5FFE46}"/>
                </a:ext>
              </a:extLst>
            </p:cNvPr>
            <p:cNvSpPr/>
            <p:nvPr/>
          </p:nvSpPr>
          <p:spPr>
            <a:xfrm>
              <a:off x="4401079" y="4228232"/>
              <a:ext cx="1161256" cy="72516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hu-HU" sz="1200" dirty="0">
                  <a:solidFill>
                    <a:schemeClr val="tx1"/>
                  </a:solidFill>
                </a:rPr>
                <a:t>V-modell</a:t>
              </a:r>
            </a:p>
          </p:txBody>
        </p:sp>
        <p:sp>
          <p:nvSpPr>
            <p:cNvPr id="10" name="Ellipszis 7">
              <a:extLst>
                <a:ext uri="{FF2B5EF4-FFF2-40B4-BE49-F238E27FC236}">
                  <a16:creationId xmlns:a16="http://schemas.microsoft.com/office/drawing/2014/main" id="{B8144CA9-0E56-457C-8CFA-EFF3B4394E03}"/>
                </a:ext>
              </a:extLst>
            </p:cNvPr>
            <p:cNvSpPr/>
            <p:nvPr/>
          </p:nvSpPr>
          <p:spPr>
            <a:xfrm>
              <a:off x="6156060" y="2285813"/>
              <a:ext cx="3362987" cy="295247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hu-HU"/>
            </a:p>
          </p:txBody>
        </p:sp>
        <p:sp>
          <p:nvSpPr>
            <p:cNvPr id="6155" name="Szövegdoboz 8">
              <a:extLst>
                <a:ext uri="{FF2B5EF4-FFF2-40B4-BE49-F238E27FC236}">
                  <a16:creationId xmlns:a16="http://schemas.microsoft.com/office/drawing/2014/main" id="{BD63B373-6D74-4470-BF3D-8CB37D9FE2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0668" y="2439164"/>
              <a:ext cx="7053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hu-HU" altLang="hu-HU" sz="1200"/>
                <a:t>Iteratív</a:t>
              </a:r>
            </a:p>
          </p:txBody>
        </p:sp>
        <p:sp>
          <p:nvSpPr>
            <p:cNvPr id="12" name="Ellipszis 9">
              <a:extLst>
                <a:ext uri="{FF2B5EF4-FFF2-40B4-BE49-F238E27FC236}">
                  <a16:creationId xmlns:a16="http://schemas.microsoft.com/office/drawing/2014/main" id="{6C64804E-E983-4F2F-B39D-9F47B42709E5}"/>
                </a:ext>
              </a:extLst>
            </p:cNvPr>
            <p:cNvSpPr/>
            <p:nvPr/>
          </p:nvSpPr>
          <p:spPr>
            <a:xfrm>
              <a:off x="6605720" y="2974419"/>
              <a:ext cx="1068123" cy="71907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hu-HU" sz="1200" dirty="0">
                  <a:solidFill>
                    <a:schemeClr val="tx1"/>
                  </a:solidFill>
                </a:rPr>
                <a:t>Spirál</a:t>
              </a:r>
            </a:p>
          </p:txBody>
        </p:sp>
        <p:sp>
          <p:nvSpPr>
            <p:cNvPr id="13" name="Ellipszis 10">
              <a:extLst>
                <a:ext uri="{FF2B5EF4-FFF2-40B4-BE49-F238E27FC236}">
                  <a16:creationId xmlns:a16="http://schemas.microsoft.com/office/drawing/2014/main" id="{239D1495-4455-4F05-97BC-E60C05D6A88D}"/>
                </a:ext>
              </a:extLst>
            </p:cNvPr>
            <p:cNvSpPr/>
            <p:nvPr/>
          </p:nvSpPr>
          <p:spPr>
            <a:xfrm>
              <a:off x="6073114" y="3794043"/>
              <a:ext cx="2689225" cy="215265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hu-HU"/>
            </a:p>
          </p:txBody>
        </p:sp>
        <p:sp>
          <p:nvSpPr>
            <p:cNvPr id="6158" name="Szövegdoboz 11">
              <a:extLst>
                <a:ext uri="{FF2B5EF4-FFF2-40B4-BE49-F238E27FC236}">
                  <a16:creationId xmlns:a16="http://schemas.microsoft.com/office/drawing/2014/main" id="{DF7EF42B-BACB-4B68-A167-E0694CA61D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0602" y="3886201"/>
              <a:ext cx="78039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hu-HU" altLang="hu-HU" sz="1200"/>
                <a:t>Agilis</a:t>
              </a:r>
            </a:p>
          </p:txBody>
        </p:sp>
        <p:sp>
          <p:nvSpPr>
            <p:cNvPr id="15" name="Ellipszis 12">
              <a:extLst>
                <a:ext uri="{FF2B5EF4-FFF2-40B4-BE49-F238E27FC236}">
                  <a16:creationId xmlns:a16="http://schemas.microsoft.com/office/drawing/2014/main" id="{A5C0A2B5-6F0C-4160-8CFD-AC3415C1F9ED}"/>
                </a:ext>
              </a:extLst>
            </p:cNvPr>
            <p:cNvSpPr/>
            <p:nvPr/>
          </p:nvSpPr>
          <p:spPr>
            <a:xfrm>
              <a:off x="6458744" y="4074361"/>
              <a:ext cx="1229652" cy="7297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hu-HU" sz="1200" dirty="0">
                  <a:solidFill>
                    <a:schemeClr val="tx1"/>
                  </a:solidFill>
                </a:rPr>
                <a:t>Scrum</a:t>
              </a:r>
            </a:p>
          </p:txBody>
        </p:sp>
        <p:sp>
          <p:nvSpPr>
            <p:cNvPr id="16" name="Ellipszis 13">
              <a:extLst>
                <a:ext uri="{FF2B5EF4-FFF2-40B4-BE49-F238E27FC236}">
                  <a16:creationId xmlns:a16="http://schemas.microsoft.com/office/drawing/2014/main" id="{1882C43C-E003-44FC-85FA-5E5970B437B4}"/>
                </a:ext>
              </a:extLst>
            </p:cNvPr>
            <p:cNvSpPr/>
            <p:nvPr/>
          </p:nvSpPr>
          <p:spPr>
            <a:xfrm>
              <a:off x="6997171" y="5296180"/>
              <a:ext cx="1155435" cy="5713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hu-HU" sz="1200" dirty="0">
                  <a:solidFill>
                    <a:schemeClr val="tx1"/>
                  </a:solidFill>
                </a:rPr>
                <a:t>Kanban</a:t>
              </a:r>
            </a:p>
          </p:txBody>
        </p:sp>
        <p:sp>
          <p:nvSpPr>
            <p:cNvPr id="17" name="Ellipszis 14">
              <a:extLst>
                <a:ext uri="{FF2B5EF4-FFF2-40B4-BE49-F238E27FC236}">
                  <a16:creationId xmlns:a16="http://schemas.microsoft.com/office/drawing/2014/main" id="{E3481DA0-4269-4459-BCEB-A96AB57CD9F1}"/>
                </a:ext>
              </a:extLst>
            </p:cNvPr>
            <p:cNvSpPr/>
            <p:nvPr/>
          </p:nvSpPr>
          <p:spPr>
            <a:xfrm>
              <a:off x="7467204" y="4267842"/>
              <a:ext cx="979355" cy="57129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hu-HU" sz="1200" dirty="0">
                  <a:solidFill>
                    <a:schemeClr val="tx1"/>
                  </a:solidFill>
                </a:rPr>
                <a:t>XP</a:t>
              </a:r>
            </a:p>
          </p:txBody>
        </p:sp>
        <p:sp>
          <p:nvSpPr>
            <p:cNvPr id="18" name="Ellipszis 15">
              <a:extLst>
                <a:ext uri="{FF2B5EF4-FFF2-40B4-BE49-F238E27FC236}">
                  <a16:creationId xmlns:a16="http://schemas.microsoft.com/office/drawing/2014/main" id="{02607226-056D-4D50-9E4B-9F4185FB20C4}"/>
                </a:ext>
              </a:extLst>
            </p:cNvPr>
            <p:cNvSpPr/>
            <p:nvPr/>
          </p:nvSpPr>
          <p:spPr>
            <a:xfrm>
              <a:off x="5907220" y="2287337"/>
              <a:ext cx="940065" cy="58501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hu-HU" sz="1200" dirty="0">
                  <a:solidFill>
                    <a:schemeClr val="tx1"/>
                  </a:solidFill>
                </a:rPr>
                <a:t>RAD</a:t>
              </a:r>
            </a:p>
          </p:txBody>
        </p:sp>
        <p:sp>
          <p:nvSpPr>
            <p:cNvPr id="19" name="Ellipszis 16">
              <a:extLst>
                <a:ext uri="{FF2B5EF4-FFF2-40B4-BE49-F238E27FC236}">
                  <a16:creationId xmlns:a16="http://schemas.microsoft.com/office/drawing/2014/main" id="{402B8F57-AE73-4D14-B3C5-C7A2D8375563}"/>
                </a:ext>
              </a:extLst>
            </p:cNvPr>
            <p:cNvSpPr/>
            <p:nvPr/>
          </p:nvSpPr>
          <p:spPr>
            <a:xfrm>
              <a:off x="7825185" y="2974419"/>
              <a:ext cx="1167077" cy="75868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hu-HU" sz="1200" u="sng" dirty="0">
                  <a:solidFill>
                    <a:schemeClr val="tx1"/>
                  </a:solidFill>
                </a:rPr>
                <a:t>RUP</a:t>
              </a:r>
            </a:p>
          </p:txBody>
        </p:sp>
        <p:sp>
          <p:nvSpPr>
            <p:cNvPr id="20" name="Ellipszis 17">
              <a:extLst>
                <a:ext uri="{FF2B5EF4-FFF2-40B4-BE49-F238E27FC236}">
                  <a16:creationId xmlns:a16="http://schemas.microsoft.com/office/drawing/2014/main" id="{BF4663E9-6749-43F6-951F-43E9160C66AE}"/>
                </a:ext>
              </a:extLst>
            </p:cNvPr>
            <p:cNvSpPr/>
            <p:nvPr/>
          </p:nvSpPr>
          <p:spPr>
            <a:xfrm>
              <a:off x="6132777" y="4878751"/>
              <a:ext cx="1105958" cy="5713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hu-HU" sz="1200" dirty="0" err="1">
                  <a:solidFill>
                    <a:schemeClr val="tx1"/>
                  </a:solidFill>
                </a:rPr>
                <a:t>Lean</a:t>
              </a:r>
              <a:endParaRPr lang="hu-HU" sz="12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462213-1146-45D7-9E6B-AB3C7F04B8A1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3952875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Planning</a:t>
            </a: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Poker</a:t>
            </a:r>
            <a:endParaRPr lang="hu-HU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33DCBB-1C00-4E9F-A189-84B0B7C1B767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02D91E-C5D1-409D-8512-9993DE7D6BF9}"/>
              </a:ext>
            </a:extLst>
          </p:cNvPr>
          <p:cNvSpPr txBox="1">
            <a:spLocks/>
          </p:cNvSpPr>
          <p:nvPr/>
        </p:nvSpPr>
        <p:spPr>
          <a:xfrm>
            <a:off x="542925" y="15240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sz="2200" kern="0" dirty="0">
              <a:latin typeface="+mn-lt"/>
              <a:cs typeface="+mn-cs"/>
            </a:endParaRPr>
          </a:p>
        </p:txBody>
      </p:sp>
      <p:sp>
        <p:nvSpPr>
          <p:cNvPr id="63494" name="TextBox 5">
            <a:extLst>
              <a:ext uri="{FF2B5EF4-FFF2-40B4-BE49-F238E27FC236}">
                <a16:creationId xmlns:a16="http://schemas.microsoft.com/office/drawing/2014/main" id="{2998ADBD-2A2A-45A6-9B6A-EDEC8A654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6472238"/>
            <a:ext cx="22034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800"/>
              <a:t>Kucsár Bence bolog:  </a:t>
            </a:r>
            <a:r>
              <a:rPr lang="hu-HU" altLang="hu-HU" sz="800">
                <a:hlinkClick r:id="rId2"/>
              </a:rPr>
              <a:t>http://agilitas.blog.hu/</a:t>
            </a:r>
            <a:r>
              <a:rPr lang="hu-HU" altLang="hu-HU" sz="80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AFFA4B-5472-4D38-9145-649753048A7E}"/>
              </a:ext>
            </a:extLst>
          </p:cNvPr>
          <p:cNvSpPr/>
          <p:nvPr/>
        </p:nvSpPr>
        <p:spPr>
          <a:xfrm>
            <a:off x="714375" y="1500188"/>
            <a:ext cx="78867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hu-HU" sz="2000" dirty="0">
                <a:latin typeface="Vodafone Lt" pitchFamily="34" charset="0"/>
                <a:cs typeface="Arial" charset="0"/>
              </a:rPr>
              <a:t>Az utolsó három meghatározás (20, 40, 100) tréfás, ugyanakkor egyértelműen jelzi:</a:t>
            </a:r>
          </a:p>
          <a:p>
            <a:pPr>
              <a:defRPr/>
            </a:pPr>
            <a:endParaRPr lang="hu-HU" sz="2000" dirty="0">
              <a:latin typeface="Vodafone Lt" pitchFamily="34" charset="0"/>
              <a:cs typeface="Arial" charset="0"/>
            </a:endParaRPr>
          </a:p>
          <a:p>
            <a:pPr>
              <a:defRPr/>
            </a:pPr>
            <a:r>
              <a:rPr lang="hu-HU" sz="2000" dirty="0">
                <a:latin typeface="Vodafone Lt" pitchFamily="34" charset="0"/>
                <a:cs typeface="Arial" charset="0"/>
              </a:rPr>
              <a:t> </a:t>
            </a:r>
            <a:r>
              <a:rPr lang="hu-HU" sz="2000" b="1" dirty="0">
                <a:solidFill>
                  <a:schemeClr val="accent1">
                    <a:lumMod val="50000"/>
                  </a:schemeClr>
                </a:solidFill>
                <a:latin typeface="Vodafone Lt" pitchFamily="34" charset="0"/>
                <a:cs typeface="Arial" charset="0"/>
              </a:rPr>
              <a:t>a 13-asnál nagyobb feladatokat érdemes kisebb user story-kra felbontani a könnyebb menedzselhetőség és a kockázatok minimalizálása miatt.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CDFCE1-6505-4CF1-B296-DAB9468E51AF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6453188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Becslés </a:t>
            </a: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Planning</a:t>
            </a: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Poker</a:t>
            </a: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nélkül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31A66B-2AF6-45EE-A7FB-736C3DD1B5AE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9792A76-61BD-41F2-AF7C-39D058C8A7DF}"/>
              </a:ext>
            </a:extLst>
          </p:cNvPr>
          <p:cNvSpPr txBox="1">
            <a:spLocks/>
          </p:cNvSpPr>
          <p:nvPr/>
        </p:nvSpPr>
        <p:spPr>
          <a:xfrm>
            <a:off x="542925" y="15240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sz="2200" kern="0" dirty="0">
              <a:latin typeface="+mn-lt"/>
              <a:cs typeface="+mn-cs"/>
            </a:endParaRPr>
          </a:p>
        </p:txBody>
      </p:sp>
      <p:sp>
        <p:nvSpPr>
          <p:cNvPr id="64518" name="TextBox 5">
            <a:extLst>
              <a:ext uri="{FF2B5EF4-FFF2-40B4-BE49-F238E27FC236}">
                <a16:creationId xmlns:a16="http://schemas.microsoft.com/office/drawing/2014/main" id="{B0CADD9A-AA8F-494C-B26A-44674B729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77000"/>
            <a:ext cx="76152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800">
                <a:hlinkClick r:id="rId2"/>
              </a:rPr>
              <a:t>http://www.crisp.se/planningpoker</a:t>
            </a:r>
            <a:r>
              <a:rPr lang="hu-HU" altLang="hu-HU" sz="800"/>
              <a:t>  </a:t>
            </a:r>
            <a:r>
              <a:rPr lang="en-US" altLang="hu-HU" sz="800" i="1"/>
              <a:t>Planning Poker</a:t>
            </a:r>
            <a:r>
              <a:rPr lang="en-US" altLang="hu-HU" sz="800" i="1" baseline="30000"/>
              <a:t>®</a:t>
            </a:r>
            <a:r>
              <a:rPr lang="en-US" altLang="hu-HU" sz="800" i="1"/>
              <a:t> is a reg. trademark of Mountain Goat Software, LLC. Sequence of values is (C) Mountain Goat Software, LLC.</a:t>
            </a:r>
            <a:r>
              <a:rPr lang="hu-HU" altLang="hu-HU" sz="80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614B1B-B797-48F8-9411-FC255D03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31938"/>
            <a:ext cx="5334000" cy="4640262"/>
          </a:xfrm>
          <a:prstGeom prst="rect">
            <a:avLst/>
          </a:prstGeom>
          <a:ln w="22225">
            <a:solidFill>
              <a:schemeClr val="accent1">
                <a:lumMod val="50000"/>
              </a:schemeClr>
            </a:solidFill>
          </a:ln>
        </p:spPr>
      </p:pic>
      <p:sp>
        <p:nvSpPr>
          <p:cNvPr id="64520" name="TextBox 8">
            <a:extLst>
              <a:ext uri="{FF2B5EF4-FFF2-40B4-BE49-F238E27FC236}">
                <a16:creationId xmlns:a16="http://schemas.microsoft.com/office/drawing/2014/main" id="{26E01DAD-3BEF-40F1-9EAF-A50CB4341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438" y="3571875"/>
            <a:ext cx="2928937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b="1" dirty="0">
                <a:latin typeface="Vodafone Lt" pitchFamily="34" charset="0"/>
              </a:rPr>
              <a:t>A</a:t>
            </a:r>
            <a:r>
              <a:rPr lang="hu-HU" altLang="hu-HU" dirty="0">
                <a:latin typeface="Vodafone Lt" pitchFamily="34" charset="0"/>
              </a:rPr>
              <a:t>  azt hiszi, hogy határozottan tudja, hogy mit kell csinálni, így azt gondolja, hogy 3 nap alatt meg tudja csinálni.</a:t>
            </a:r>
          </a:p>
          <a:p>
            <a:pPr eaLnBrk="1" hangingPunct="1"/>
            <a:endParaRPr lang="hu-HU" altLang="hu-HU" dirty="0">
              <a:latin typeface="Vodafone Lt" pitchFamily="34" charset="0"/>
            </a:endParaRPr>
          </a:p>
          <a:p>
            <a:pPr eaLnBrk="1" hangingPunct="1"/>
            <a:r>
              <a:rPr lang="hu-HU" altLang="hu-HU" b="1" dirty="0">
                <a:latin typeface="Vodafone Lt" pitchFamily="34" charset="0"/>
              </a:rPr>
              <a:t>B </a:t>
            </a:r>
            <a:r>
              <a:rPr lang="hu-HU" altLang="hu-HU" dirty="0">
                <a:latin typeface="Vodafone Lt" pitchFamily="34" charset="0"/>
              </a:rPr>
              <a:t>és </a:t>
            </a:r>
            <a:r>
              <a:rPr lang="hu-HU" altLang="hu-HU" b="1" dirty="0">
                <a:latin typeface="Vodafone Lt" pitchFamily="34" charset="0"/>
              </a:rPr>
              <a:t>C</a:t>
            </a:r>
            <a:r>
              <a:rPr lang="hu-HU" altLang="hu-HU" dirty="0">
                <a:latin typeface="Vodafone Lt" pitchFamily="34" charset="0"/>
              </a:rPr>
              <a:t> sokkal pesszimistább. </a:t>
            </a:r>
          </a:p>
          <a:p>
            <a:pPr eaLnBrk="1" hangingPunct="1"/>
            <a:r>
              <a:rPr lang="hu-HU" altLang="hu-HU" b="1" dirty="0">
                <a:latin typeface="Vodafone Lt" pitchFamily="34" charset="0"/>
              </a:rPr>
              <a:t>D</a:t>
            </a:r>
            <a:r>
              <a:rPr lang="hu-HU" altLang="hu-HU" dirty="0">
                <a:latin typeface="Vodafone Lt" pitchFamily="34" charset="0"/>
              </a:rPr>
              <a:t> és </a:t>
            </a:r>
            <a:r>
              <a:rPr lang="hu-HU" altLang="hu-HU" b="1" dirty="0">
                <a:latin typeface="Vodafone Lt" pitchFamily="34" charset="0"/>
              </a:rPr>
              <a:t>E</a:t>
            </a:r>
            <a:r>
              <a:rPr lang="hu-HU" altLang="hu-HU" dirty="0">
                <a:latin typeface="Vodafone Lt" pitchFamily="34" charset="0"/>
              </a:rPr>
              <a:t> gondolatban másutt jár.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537BE8-7E20-42F0-A18B-E3BDF132D60E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6881813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Becslés </a:t>
            </a: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Planning</a:t>
            </a: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Poker</a:t>
            </a: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nélkül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989EE6-2A6C-4874-9F46-8DF0B1C5805B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1A7210-9171-49BF-8575-C6B0E0431AAE}"/>
              </a:ext>
            </a:extLst>
          </p:cNvPr>
          <p:cNvSpPr txBox="1">
            <a:spLocks/>
          </p:cNvSpPr>
          <p:nvPr/>
        </p:nvSpPr>
        <p:spPr>
          <a:xfrm>
            <a:off x="542925" y="15240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sz="2200" kern="0" dirty="0">
              <a:latin typeface="+mn-lt"/>
              <a:cs typeface="+mn-cs"/>
            </a:endParaRPr>
          </a:p>
        </p:txBody>
      </p:sp>
      <p:sp>
        <p:nvSpPr>
          <p:cNvPr id="65542" name="TextBox 5">
            <a:extLst>
              <a:ext uri="{FF2B5EF4-FFF2-40B4-BE49-F238E27FC236}">
                <a16:creationId xmlns:a16="http://schemas.microsoft.com/office/drawing/2014/main" id="{D592AD97-8B9E-4DE5-B550-0E2D272AB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77000"/>
            <a:ext cx="76152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800">
                <a:hlinkClick r:id="rId2"/>
              </a:rPr>
              <a:t>http://www.crisp.se/planningpoker</a:t>
            </a:r>
            <a:r>
              <a:rPr lang="hu-HU" altLang="hu-HU" sz="800"/>
              <a:t>  </a:t>
            </a:r>
            <a:r>
              <a:rPr lang="en-US" altLang="hu-HU" sz="800" i="1"/>
              <a:t>Planning Poker</a:t>
            </a:r>
            <a:r>
              <a:rPr lang="en-US" altLang="hu-HU" sz="800" i="1" baseline="30000"/>
              <a:t>®</a:t>
            </a:r>
            <a:r>
              <a:rPr lang="en-US" altLang="hu-HU" sz="800" i="1"/>
              <a:t> is a reg. trademark of Mountain Goat Software, LLC. Sequence of values is (C) Mountain Goat Software, LLC.</a:t>
            </a:r>
            <a:r>
              <a:rPr lang="hu-HU" altLang="hu-HU" sz="80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96764F-9730-4B5D-87A1-38984634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00200"/>
            <a:ext cx="6488113" cy="4543425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sp>
        <p:nvSpPr>
          <p:cNvPr id="65544" name="TextBox 8">
            <a:extLst>
              <a:ext uri="{FF2B5EF4-FFF2-40B4-BE49-F238E27FC236}">
                <a16:creationId xmlns:a16="http://schemas.microsoft.com/office/drawing/2014/main" id="{74F78575-4D94-4DB3-98FB-D9BAA909D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438" y="4643438"/>
            <a:ext cx="1857375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>
                <a:latin typeface="Vodafone Lt" pitchFamily="34" charset="0"/>
              </a:rPr>
              <a:t>Ez </a:t>
            </a:r>
            <a:r>
              <a:rPr lang="hu-HU" altLang="hu-HU" b="1">
                <a:latin typeface="Vodafone Lt" pitchFamily="34" charset="0"/>
              </a:rPr>
              <a:t>B</a:t>
            </a:r>
            <a:r>
              <a:rPr lang="hu-HU" altLang="hu-HU">
                <a:latin typeface="Vodafone Lt" pitchFamily="34" charset="0"/>
              </a:rPr>
              <a:t>-t és </a:t>
            </a:r>
            <a:r>
              <a:rPr lang="hu-HU" altLang="hu-HU" b="1">
                <a:latin typeface="Vodafone Lt" pitchFamily="34" charset="0"/>
              </a:rPr>
              <a:t>C</a:t>
            </a:r>
            <a:r>
              <a:rPr lang="hu-HU" altLang="hu-HU">
                <a:latin typeface="Vodafone Lt" pitchFamily="34" charset="0"/>
              </a:rPr>
              <a:t>-t elbizonytalanítja,</a:t>
            </a:r>
          </a:p>
          <a:p>
            <a:pPr eaLnBrk="1" hangingPunct="1"/>
            <a:endParaRPr lang="hu-HU" altLang="hu-HU">
              <a:latin typeface="Vodafone Lt" pitchFamily="34" charset="0"/>
            </a:endParaRPr>
          </a:p>
          <a:p>
            <a:pPr eaLnBrk="1" hangingPunct="1"/>
            <a:r>
              <a:rPr lang="hu-HU" altLang="hu-HU" b="1">
                <a:latin typeface="Vodafone Lt" pitchFamily="34" charset="0"/>
              </a:rPr>
              <a:t>E </a:t>
            </a:r>
            <a:r>
              <a:rPr lang="hu-HU" altLang="hu-HU">
                <a:latin typeface="Vodafone Lt" pitchFamily="34" charset="0"/>
              </a:rPr>
              <a:t>felébred, </a:t>
            </a:r>
            <a:r>
              <a:rPr lang="hu-HU" altLang="hu-HU" b="1">
                <a:latin typeface="Vodafone Lt" pitchFamily="34" charset="0"/>
              </a:rPr>
              <a:t>D </a:t>
            </a:r>
            <a:r>
              <a:rPr lang="hu-HU" altLang="hu-HU">
                <a:latin typeface="Vodafone Lt" pitchFamily="34" charset="0"/>
              </a:rPr>
              <a:t>még továbbra is alszik.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DFE320-D0FE-453B-9750-32E69EDA015A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0F98B4-027E-42B6-99DC-A8FA0E484D35}"/>
              </a:ext>
            </a:extLst>
          </p:cNvPr>
          <p:cNvSpPr txBox="1">
            <a:spLocks/>
          </p:cNvSpPr>
          <p:nvPr/>
        </p:nvSpPr>
        <p:spPr>
          <a:xfrm>
            <a:off x="542925" y="15240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sz="2200" kern="0" dirty="0">
              <a:latin typeface="+mn-lt"/>
              <a:cs typeface="+mn-cs"/>
            </a:endParaRPr>
          </a:p>
        </p:txBody>
      </p:sp>
      <p:sp>
        <p:nvSpPr>
          <p:cNvPr id="66565" name="TextBox 5">
            <a:extLst>
              <a:ext uri="{FF2B5EF4-FFF2-40B4-BE49-F238E27FC236}">
                <a16:creationId xmlns:a16="http://schemas.microsoft.com/office/drawing/2014/main" id="{7199FF38-ABA1-45CC-B47D-E1256CF44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77000"/>
            <a:ext cx="76152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800">
                <a:hlinkClick r:id="rId2"/>
              </a:rPr>
              <a:t>http://www.crisp.se/planningpoker</a:t>
            </a:r>
            <a:r>
              <a:rPr lang="hu-HU" altLang="hu-HU" sz="800"/>
              <a:t>  </a:t>
            </a:r>
            <a:r>
              <a:rPr lang="en-US" altLang="hu-HU" sz="800" i="1"/>
              <a:t>Planning Poker</a:t>
            </a:r>
            <a:r>
              <a:rPr lang="en-US" altLang="hu-HU" sz="800" i="1" baseline="30000"/>
              <a:t>®</a:t>
            </a:r>
            <a:r>
              <a:rPr lang="en-US" altLang="hu-HU" sz="800" i="1"/>
              <a:t> is a reg. trademark of Mountain Goat Software, LLC. Sequence of values is (C) Mountain Goat Software, LLC.</a:t>
            </a:r>
            <a:r>
              <a:rPr lang="hu-HU" altLang="hu-HU" sz="80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298F9D-8C92-4E9F-B4C7-640567E26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500188"/>
            <a:ext cx="6499225" cy="467360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sp>
        <p:nvSpPr>
          <p:cNvPr id="66567" name="TextBox 7">
            <a:extLst>
              <a:ext uri="{FF2B5EF4-FFF2-40B4-BE49-F238E27FC236}">
                <a16:creationId xmlns:a16="http://schemas.microsoft.com/office/drawing/2014/main" id="{1631D6E1-B2F2-4388-9AB0-5235255EC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313" y="3500438"/>
            <a:ext cx="1714500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dirty="0">
                <a:latin typeface="Vodafone Lt" pitchFamily="34" charset="0"/>
              </a:rPr>
              <a:t>Az újra feltett kérdésre az </a:t>
            </a:r>
          </a:p>
          <a:p>
            <a:pPr eaLnBrk="1" hangingPunct="1"/>
            <a:r>
              <a:rPr lang="hu-HU" altLang="hu-HU" b="1" dirty="0">
                <a:latin typeface="Vodafone Lt" pitchFamily="34" charset="0"/>
              </a:rPr>
              <a:t>A</a:t>
            </a:r>
            <a:r>
              <a:rPr lang="hu-HU" altLang="hu-HU" dirty="0">
                <a:latin typeface="Vodafone Lt" pitchFamily="34" charset="0"/>
              </a:rPr>
              <a:t> határozottsága érvényesült, </a:t>
            </a:r>
          </a:p>
          <a:p>
            <a:pPr eaLnBrk="1" hangingPunct="1"/>
            <a:r>
              <a:rPr lang="hu-HU" altLang="hu-HU" dirty="0">
                <a:latin typeface="Vodafone Lt" pitchFamily="34" charset="0"/>
              </a:rPr>
              <a:t>bár </a:t>
            </a:r>
            <a:r>
              <a:rPr lang="hu-HU" altLang="hu-HU" b="1" dirty="0">
                <a:latin typeface="Vodafone Lt" pitchFamily="34" charset="0"/>
              </a:rPr>
              <a:t>B</a:t>
            </a:r>
            <a:r>
              <a:rPr lang="hu-HU" altLang="hu-HU" dirty="0">
                <a:latin typeface="Vodafone Lt" pitchFamily="34" charset="0"/>
              </a:rPr>
              <a:t> és </a:t>
            </a:r>
            <a:r>
              <a:rPr lang="hu-HU" altLang="hu-HU" b="1" dirty="0">
                <a:latin typeface="Vodafone Lt" pitchFamily="34" charset="0"/>
              </a:rPr>
              <a:t>C</a:t>
            </a:r>
            <a:r>
              <a:rPr lang="hu-HU" altLang="hu-HU" dirty="0">
                <a:latin typeface="Vodafone Lt" pitchFamily="34" charset="0"/>
              </a:rPr>
              <a:t> kezdetben</a:t>
            </a:r>
          </a:p>
          <a:p>
            <a:pPr eaLnBrk="1" hangingPunct="1"/>
            <a:r>
              <a:rPr lang="hu-HU" altLang="hu-HU" dirty="0">
                <a:latin typeface="Vodafone Lt" pitchFamily="34" charset="0"/>
              </a:rPr>
              <a:t>sokkal többre gondolt.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5173FB1-BFF0-47A3-A0E4-2FE166DD5AAA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6596063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Becslés </a:t>
            </a: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Planning</a:t>
            </a: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Poker</a:t>
            </a: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nélkül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EF8013-2908-440C-831C-21727A739E19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Planning</a:t>
            </a: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Poker</a:t>
            </a:r>
            <a:endParaRPr lang="hu-HU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B16BFE-6B10-49B1-A94B-82880B731A05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E50608-14B5-4DB9-A43D-F0D75B12837E}"/>
              </a:ext>
            </a:extLst>
          </p:cNvPr>
          <p:cNvSpPr txBox="1">
            <a:spLocks/>
          </p:cNvSpPr>
          <p:nvPr/>
        </p:nvSpPr>
        <p:spPr>
          <a:xfrm>
            <a:off x="542925" y="15240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sz="2200" kern="0" dirty="0">
              <a:latin typeface="+mn-lt"/>
              <a:cs typeface="+mn-cs"/>
            </a:endParaRPr>
          </a:p>
        </p:txBody>
      </p:sp>
      <p:sp>
        <p:nvSpPr>
          <p:cNvPr id="67590" name="TextBox 5">
            <a:extLst>
              <a:ext uri="{FF2B5EF4-FFF2-40B4-BE49-F238E27FC236}">
                <a16:creationId xmlns:a16="http://schemas.microsoft.com/office/drawing/2014/main" id="{695B9C8B-C6C3-4470-8C84-CF6733ED5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77000"/>
            <a:ext cx="76152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800">
                <a:hlinkClick r:id="rId2"/>
              </a:rPr>
              <a:t>http://www.crisp.se/planningpoker</a:t>
            </a:r>
            <a:r>
              <a:rPr lang="hu-HU" altLang="hu-HU" sz="800"/>
              <a:t>  </a:t>
            </a:r>
            <a:r>
              <a:rPr lang="en-US" altLang="hu-HU" sz="800" i="1"/>
              <a:t>Planning Poker</a:t>
            </a:r>
            <a:r>
              <a:rPr lang="en-US" altLang="hu-HU" sz="800" i="1" baseline="30000"/>
              <a:t>®</a:t>
            </a:r>
            <a:r>
              <a:rPr lang="en-US" altLang="hu-HU" sz="800" i="1"/>
              <a:t> is a reg. trademark of Mountain Goat Software, LLC. Sequence of values is (C) Mountain Goat Software, LLC.</a:t>
            </a:r>
            <a:r>
              <a:rPr lang="hu-HU" altLang="hu-HU" sz="80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2735A-A3C2-4EBE-9924-23B7CB43A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1600200"/>
            <a:ext cx="5373688" cy="445770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sp>
        <p:nvSpPr>
          <p:cNvPr id="67592" name="TextBox 7">
            <a:extLst>
              <a:ext uri="{FF2B5EF4-FFF2-40B4-BE49-F238E27FC236}">
                <a16:creationId xmlns:a16="http://schemas.microsoft.com/office/drawing/2014/main" id="{0EAA80C1-170C-4C3C-8450-1B4D41149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0" y="4857750"/>
            <a:ext cx="25003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>
                <a:latin typeface="Vodafone Lt" pitchFamily="34" charset="0"/>
              </a:rPr>
              <a:t>Most senki nem alszik, </a:t>
            </a:r>
          </a:p>
          <a:p>
            <a:pPr eaLnBrk="1" hangingPunct="1"/>
            <a:r>
              <a:rPr lang="hu-HU" altLang="hu-HU">
                <a:latin typeface="Vodafone Lt" pitchFamily="34" charset="0"/>
              </a:rPr>
              <a:t>mert muszáj egy kártyát felemelni.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6D658E-CBEF-4427-ADAE-3E06E73A5EA7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Planning</a:t>
            </a: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Poker</a:t>
            </a:r>
            <a:endParaRPr lang="hu-HU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FBA60A7-9B75-4FE6-BAEF-CB28A06433E6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1FD91B-5A38-4B88-A67A-3E190DC90020}"/>
              </a:ext>
            </a:extLst>
          </p:cNvPr>
          <p:cNvSpPr txBox="1">
            <a:spLocks/>
          </p:cNvSpPr>
          <p:nvPr/>
        </p:nvSpPr>
        <p:spPr>
          <a:xfrm>
            <a:off x="542925" y="15240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sz="2200" kern="0" dirty="0">
              <a:latin typeface="+mn-lt"/>
              <a:cs typeface="+mn-cs"/>
            </a:endParaRPr>
          </a:p>
        </p:txBody>
      </p:sp>
      <p:sp>
        <p:nvSpPr>
          <p:cNvPr id="68614" name="TextBox 5">
            <a:extLst>
              <a:ext uri="{FF2B5EF4-FFF2-40B4-BE49-F238E27FC236}">
                <a16:creationId xmlns:a16="http://schemas.microsoft.com/office/drawing/2014/main" id="{3F4CA1AB-7E96-4CAD-A719-767A982C0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77000"/>
            <a:ext cx="76152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800">
                <a:hlinkClick r:id="rId2"/>
              </a:rPr>
              <a:t>http://www.crisp.se/planningpoker</a:t>
            </a:r>
            <a:r>
              <a:rPr lang="hu-HU" altLang="hu-HU" sz="800"/>
              <a:t>  </a:t>
            </a:r>
            <a:r>
              <a:rPr lang="en-US" altLang="hu-HU" sz="800" i="1"/>
              <a:t>Planning Poker</a:t>
            </a:r>
            <a:r>
              <a:rPr lang="en-US" altLang="hu-HU" sz="800" i="1" baseline="30000"/>
              <a:t>®</a:t>
            </a:r>
            <a:r>
              <a:rPr lang="en-US" altLang="hu-HU" sz="800" i="1"/>
              <a:t> is a reg. trademark of Mountain Goat Software, LLC. Sequence of values is (C) Mountain Goat Software, LLC.</a:t>
            </a:r>
            <a:r>
              <a:rPr lang="hu-HU" altLang="hu-HU" sz="80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A4BDC1-4E56-4264-90A8-7F666546E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1549400"/>
            <a:ext cx="6030913" cy="454660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sp>
        <p:nvSpPr>
          <p:cNvPr id="68616" name="TextBox 7">
            <a:extLst>
              <a:ext uri="{FF2B5EF4-FFF2-40B4-BE49-F238E27FC236}">
                <a16:creationId xmlns:a16="http://schemas.microsoft.com/office/drawing/2014/main" id="{F4DB2CE6-169B-46FB-B250-29FE48344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7962" y="2362200"/>
            <a:ext cx="2357438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dirty="0">
                <a:latin typeface="Vodafone Lt" pitchFamily="34" charset="0"/>
              </a:rPr>
              <a:t>Nagy a különbség. Megbeszélik. </a:t>
            </a:r>
          </a:p>
          <a:p>
            <a:pPr eaLnBrk="1" hangingPunct="1"/>
            <a:endParaRPr lang="hu-HU" altLang="hu-HU" dirty="0">
              <a:latin typeface="Vodafone Lt" pitchFamily="34" charset="0"/>
            </a:endParaRPr>
          </a:p>
          <a:p>
            <a:pPr eaLnBrk="1" hangingPunct="1"/>
            <a:r>
              <a:rPr lang="hu-HU" altLang="hu-HU" b="1" dirty="0">
                <a:latin typeface="Vodafone Lt" pitchFamily="34" charset="0"/>
              </a:rPr>
              <a:t>A </a:t>
            </a:r>
            <a:r>
              <a:rPr lang="hu-HU" altLang="hu-HU" dirty="0">
                <a:latin typeface="Vodafone Lt" pitchFamily="34" charset="0"/>
              </a:rPr>
              <a:t>rájön, hogy egy fontos feladatról </a:t>
            </a:r>
          </a:p>
          <a:p>
            <a:pPr eaLnBrk="1" hangingPunct="1"/>
            <a:r>
              <a:rPr lang="hu-HU" altLang="hu-HU" dirty="0">
                <a:latin typeface="Vodafone Lt" pitchFamily="34" charset="0"/>
              </a:rPr>
              <a:t>elfelejtkezett, </a:t>
            </a:r>
          </a:p>
          <a:p>
            <a:pPr eaLnBrk="1" hangingPunct="1"/>
            <a:endParaRPr lang="hu-HU" altLang="hu-HU" dirty="0">
              <a:latin typeface="Vodafone Lt" pitchFamily="34" charset="0"/>
            </a:endParaRPr>
          </a:p>
          <a:p>
            <a:pPr eaLnBrk="1" hangingPunct="1"/>
            <a:r>
              <a:rPr lang="hu-HU" altLang="hu-HU" b="1" dirty="0">
                <a:latin typeface="Vodafone Lt" pitchFamily="34" charset="0"/>
              </a:rPr>
              <a:t>C</a:t>
            </a:r>
            <a:r>
              <a:rPr lang="hu-HU" altLang="hu-HU" dirty="0">
                <a:latin typeface="Vodafone Lt" pitchFamily="34" charset="0"/>
              </a:rPr>
              <a:t> pedig elismer, </a:t>
            </a:r>
          </a:p>
          <a:p>
            <a:pPr eaLnBrk="1" hangingPunct="1"/>
            <a:r>
              <a:rPr lang="hu-HU" altLang="hu-HU" dirty="0">
                <a:latin typeface="Vodafone Lt" pitchFamily="34" charset="0"/>
              </a:rPr>
              <a:t>hogy az A által bemutatott </a:t>
            </a:r>
          </a:p>
          <a:p>
            <a:pPr eaLnBrk="1" hangingPunct="1"/>
            <a:r>
              <a:rPr lang="hu-HU" altLang="hu-HU" dirty="0">
                <a:latin typeface="Vodafone Lt" pitchFamily="34" charset="0"/>
              </a:rPr>
              <a:t>elképzeléssel a feladat </a:t>
            </a:r>
          </a:p>
          <a:p>
            <a:pPr eaLnBrk="1" hangingPunct="1"/>
            <a:r>
              <a:rPr lang="hu-HU" altLang="hu-HU" dirty="0">
                <a:latin typeface="Vodafone Lt" pitchFamily="34" charset="0"/>
              </a:rPr>
              <a:t>hamarabb megoldható.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0B418E-11B0-4D10-8CBB-4D9875DFC097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Planning</a:t>
            </a: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Poker</a:t>
            </a:r>
            <a:endParaRPr lang="hu-HU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3DBCE3-C518-4660-B6BB-6C164A48CD93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05E0A0-5015-4BC0-9837-14BD2C7AE4AB}"/>
              </a:ext>
            </a:extLst>
          </p:cNvPr>
          <p:cNvSpPr txBox="1">
            <a:spLocks/>
          </p:cNvSpPr>
          <p:nvPr/>
        </p:nvSpPr>
        <p:spPr>
          <a:xfrm>
            <a:off x="542925" y="15240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sz="2200" kern="0" dirty="0">
              <a:latin typeface="+mn-lt"/>
              <a:cs typeface="+mn-cs"/>
            </a:endParaRPr>
          </a:p>
        </p:txBody>
      </p:sp>
      <p:sp>
        <p:nvSpPr>
          <p:cNvPr id="69638" name="TextBox 5">
            <a:extLst>
              <a:ext uri="{FF2B5EF4-FFF2-40B4-BE49-F238E27FC236}">
                <a16:creationId xmlns:a16="http://schemas.microsoft.com/office/drawing/2014/main" id="{02599C09-F775-4572-A38F-AC4724082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77000"/>
            <a:ext cx="76152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800">
                <a:hlinkClick r:id="rId2"/>
              </a:rPr>
              <a:t>http://www.crisp.se/planningpoker</a:t>
            </a:r>
            <a:r>
              <a:rPr lang="hu-HU" altLang="hu-HU" sz="800"/>
              <a:t>  </a:t>
            </a:r>
            <a:r>
              <a:rPr lang="en-US" altLang="hu-HU" sz="800" i="1"/>
              <a:t>Planning Poker</a:t>
            </a:r>
            <a:r>
              <a:rPr lang="en-US" altLang="hu-HU" sz="800" i="1" baseline="30000"/>
              <a:t>®</a:t>
            </a:r>
            <a:r>
              <a:rPr lang="en-US" altLang="hu-HU" sz="800" i="1"/>
              <a:t> is a reg. trademark of Mountain Goat Software, LLC. Sequence of values is (C) Mountain Goat Software, LLC.</a:t>
            </a:r>
            <a:r>
              <a:rPr lang="hu-HU" altLang="hu-HU" sz="80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645D11-912B-4AF6-BF3B-20882AC8E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11325"/>
            <a:ext cx="6096000" cy="443230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sp>
        <p:nvSpPr>
          <p:cNvPr id="69640" name="TextBox 7">
            <a:extLst>
              <a:ext uri="{FF2B5EF4-FFF2-40B4-BE49-F238E27FC236}">
                <a16:creationId xmlns:a16="http://schemas.microsoft.com/office/drawing/2014/main" id="{35B3D2CA-1823-4B25-B394-0D18A08C4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0813" y="4857750"/>
            <a:ext cx="203676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>
                <a:latin typeface="Vodafone Lt" pitchFamily="34" charset="0"/>
              </a:rPr>
              <a:t>Eme következő licit után </a:t>
            </a:r>
          </a:p>
          <a:p>
            <a:pPr eaLnBrk="1" hangingPunct="1"/>
            <a:r>
              <a:rPr lang="hu-HU" altLang="hu-HU">
                <a:latin typeface="Vodafone Lt" pitchFamily="34" charset="0"/>
              </a:rPr>
              <a:t>megegyeznek 5-ben.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5B15984-ECDA-43B4-BDBF-CB83F900407C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Planning</a:t>
            </a: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Poker</a:t>
            </a:r>
            <a:endParaRPr lang="hu-HU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844F06-5E60-4600-A00A-9D56F6B048D5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7EB1F9-F00D-49C0-8136-B18D7B131FBF}"/>
              </a:ext>
            </a:extLst>
          </p:cNvPr>
          <p:cNvSpPr txBox="1">
            <a:spLocks/>
          </p:cNvSpPr>
          <p:nvPr/>
        </p:nvSpPr>
        <p:spPr>
          <a:xfrm>
            <a:off x="542925" y="15240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sz="2200" kern="0" dirty="0">
              <a:latin typeface="+mn-lt"/>
              <a:cs typeface="+mn-cs"/>
            </a:endParaRPr>
          </a:p>
        </p:txBody>
      </p:sp>
      <p:sp>
        <p:nvSpPr>
          <p:cNvPr id="70662" name="TextBox 5">
            <a:extLst>
              <a:ext uri="{FF2B5EF4-FFF2-40B4-BE49-F238E27FC236}">
                <a16:creationId xmlns:a16="http://schemas.microsoft.com/office/drawing/2014/main" id="{A8406B15-AA6D-436A-BD34-A6035C28A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77000"/>
            <a:ext cx="76152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800">
                <a:hlinkClick r:id="rId2"/>
              </a:rPr>
              <a:t>http://www.crisp.se/planningpoker</a:t>
            </a:r>
            <a:r>
              <a:rPr lang="hu-HU" altLang="hu-HU" sz="800"/>
              <a:t>  </a:t>
            </a:r>
            <a:r>
              <a:rPr lang="en-US" altLang="hu-HU" sz="800" i="1"/>
              <a:t>Planning Poker</a:t>
            </a:r>
            <a:r>
              <a:rPr lang="en-US" altLang="hu-HU" sz="800" i="1" baseline="30000"/>
              <a:t>®</a:t>
            </a:r>
            <a:r>
              <a:rPr lang="en-US" altLang="hu-HU" sz="800" i="1"/>
              <a:t> is a reg. trademark of Mountain Goat Software, LLC. Sequence of values is (C) Mountain Goat Software, LLC.</a:t>
            </a:r>
            <a:r>
              <a:rPr lang="hu-HU" altLang="hu-HU" sz="800"/>
              <a:t> </a:t>
            </a:r>
          </a:p>
        </p:txBody>
      </p:sp>
      <p:pic>
        <p:nvPicPr>
          <p:cNvPr id="70663" name="Picture 6">
            <a:extLst>
              <a:ext uri="{FF2B5EF4-FFF2-40B4-BE49-F238E27FC236}">
                <a16:creationId xmlns:a16="http://schemas.microsoft.com/office/drawing/2014/main" id="{599DF29B-8ADE-43BD-A88C-E0EB17555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" y="1169987"/>
            <a:ext cx="8534400" cy="14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4" name="Picture 10">
            <a:extLst>
              <a:ext uri="{FF2B5EF4-FFF2-40B4-BE49-F238E27FC236}">
                <a16:creationId xmlns:a16="http://schemas.microsoft.com/office/drawing/2014/main" id="{130BD186-3E40-4E82-A485-35A3DA7CC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" y="2468563"/>
            <a:ext cx="96202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5" name="TextBox 11">
            <a:extLst>
              <a:ext uri="{FF2B5EF4-FFF2-40B4-BE49-F238E27FC236}">
                <a16:creationId xmlns:a16="http://schemas.microsoft.com/office/drawing/2014/main" id="{64DDA924-C529-4917-B435-EB0CAF6AB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2532" y="3067685"/>
            <a:ext cx="6086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2000" dirty="0">
                <a:latin typeface="Vodafone Lt" pitchFamily="34" charset="0"/>
              </a:rPr>
              <a:t>A feladat elkészült, vagy lényegileg semmi, pár perces munka</a:t>
            </a:r>
          </a:p>
        </p:txBody>
      </p:sp>
      <p:sp>
        <p:nvSpPr>
          <p:cNvPr id="70666" name="TextBox 13">
            <a:extLst>
              <a:ext uri="{FF2B5EF4-FFF2-40B4-BE49-F238E27FC236}">
                <a16:creationId xmlns:a16="http://schemas.microsoft.com/office/drawing/2014/main" id="{9068EA92-E3DF-4B74-8038-425B2149F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2532" y="3717607"/>
            <a:ext cx="688181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2000" dirty="0">
                <a:latin typeface="Vodafone Lt" pitchFamily="34" charset="0"/>
              </a:rPr>
              <a:t>Fogalmam sincs. Ha túl gyakran használják,</a:t>
            </a:r>
          </a:p>
          <a:p>
            <a:pPr eaLnBrk="1" hangingPunct="1"/>
            <a:r>
              <a:rPr lang="hu-HU" altLang="hu-HU" sz="2000" dirty="0">
                <a:latin typeface="Vodafone Lt" pitchFamily="34" charset="0"/>
              </a:rPr>
              <a:t> akkor a </a:t>
            </a:r>
            <a:r>
              <a:rPr lang="hu-HU" altLang="hu-HU" sz="2000" dirty="0" err="1">
                <a:latin typeface="Vodafone Lt" pitchFamily="34" charset="0"/>
              </a:rPr>
              <a:t>user</a:t>
            </a:r>
            <a:r>
              <a:rPr lang="hu-HU" altLang="hu-HU" sz="2000" dirty="0">
                <a:latin typeface="Vodafone Lt" pitchFamily="34" charset="0"/>
              </a:rPr>
              <a:t> story-k nincsenek rendesen  elemezve, </a:t>
            </a:r>
          </a:p>
          <a:p>
            <a:pPr eaLnBrk="1" hangingPunct="1"/>
            <a:r>
              <a:rPr lang="hu-HU" altLang="hu-HU" sz="2000" dirty="0">
                <a:latin typeface="Vodafone Lt" pitchFamily="34" charset="0"/>
              </a:rPr>
              <a:t>az információ nincs eléggé megosztva a csapatban </a:t>
            </a:r>
          </a:p>
        </p:txBody>
      </p:sp>
      <p:sp>
        <p:nvSpPr>
          <p:cNvPr id="70667" name="TextBox 14">
            <a:extLst>
              <a:ext uri="{FF2B5EF4-FFF2-40B4-BE49-F238E27FC236}">
                <a16:creationId xmlns:a16="http://schemas.microsoft.com/office/drawing/2014/main" id="{A460545F-44A1-45BF-99A0-1362A6480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634" y="5334000"/>
            <a:ext cx="36433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2000" dirty="0">
                <a:latin typeface="Vodafone Lt" pitchFamily="34" charset="0"/>
              </a:rPr>
              <a:t>Fáradt vagyok, rövid szünetet kérek!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9E47DE-3C02-4103-952F-EDA031F462A6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Planning</a:t>
            </a: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Poker</a:t>
            </a: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okostelefonra</a:t>
            </a:r>
            <a:endParaRPr lang="hu-HU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C340FC-0075-448F-B623-61E51F011C4F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742686-D2F3-4F47-810C-FD8C90364E92}"/>
              </a:ext>
            </a:extLst>
          </p:cNvPr>
          <p:cNvSpPr txBox="1">
            <a:spLocks/>
          </p:cNvSpPr>
          <p:nvPr/>
        </p:nvSpPr>
        <p:spPr>
          <a:xfrm>
            <a:off x="542925" y="15240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2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sz="2200" kern="0" dirty="0">
              <a:latin typeface="+mn-lt"/>
              <a:cs typeface="+mn-cs"/>
            </a:endParaRPr>
          </a:p>
        </p:txBody>
      </p:sp>
      <p:pic>
        <p:nvPicPr>
          <p:cNvPr id="71686" name="Picture 2" descr="Image result for planning poker for your mobile">
            <a:extLst>
              <a:ext uri="{FF2B5EF4-FFF2-40B4-BE49-F238E27FC236}">
                <a16:creationId xmlns:a16="http://schemas.microsoft.com/office/drawing/2014/main" id="{28DEAE85-2D8B-4902-9471-A1AFE9097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942975"/>
            <a:ext cx="3249613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33B634-6BCC-4DAF-BF6A-887A0393C17A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Termék kívánságlista létrehozása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4DC3F2-0C91-4DD6-B145-05A2E1426999}"/>
              </a:ext>
            </a:extLst>
          </p:cNvPr>
          <p:cNvSpPr txBox="1">
            <a:spLocks/>
          </p:cNvSpPr>
          <p:nvPr/>
        </p:nvSpPr>
        <p:spPr>
          <a:xfrm>
            <a:off x="228600" y="17526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EBADFE-EBF4-4C16-B721-6D7E93C0FF0D}"/>
              </a:ext>
            </a:extLst>
          </p:cNvPr>
          <p:cNvSpPr txBox="1">
            <a:spLocks/>
          </p:cNvSpPr>
          <p:nvPr/>
        </p:nvSpPr>
        <p:spPr>
          <a:xfrm>
            <a:off x="228600" y="16764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A termékgazda összegyűjti az igényeket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Szegmensekre bontja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 err="1">
                <a:latin typeface="Vodafone Lt" pitchFamily="34" charset="0"/>
                <a:cs typeface="+mn-cs"/>
              </a:rPr>
              <a:t>Priorizálja</a:t>
            </a:r>
            <a:endParaRPr lang="hu-HU" sz="2800" kern="0" dirty="0">
              <a:latin typeface="Vodafone Lt" pitchFamily="34" charset="0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Az eredmény: időben változó kívánságlista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A termék kívánságlista elemei a felhasználói történetek (</a:t>
            </a:r>
            <a:r>
              <a:rPr lang="hu-HU" sz="2800" kern="0" dirty="0" err="1">
                <a:latin typeface="Vodafone Lt" pitchFamily="34" charset="0"/>
                <a:cs typeface="+mn-cs"/>
              </a:rPr>
              <a:t>UserStory-k</a:t>
            </a:r>
            <a:r>
              <a:rPr lang="hu-HU" sz="2800" kern="0" dirty="0">
                <a:latin typeface="Vodafone Lt" pitchFamily="34" charset="0"/>
                <a:cs typeface="+mn-cs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A futam kezdeténél befagyasztja a kívánságlista legelső elemeit, és a Scrum csapat elé terjeszti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800" kern="0" dirty="0">
              <a:latin typeface="Vodafone Lt" pitchFamily="34" charset="0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sz="2800" kern="0" dirty="0">
              <a:latin typeface="+mn-lt"/>
              <a:cs typeface="+mn-cs"/>
            </a:endParaRPr>
          </a:p>
        </p:txBody>
      </p:sp>
      <p:pic>
        <p:nvPicPr>
          <p:cNvPr id="72710" name="Picture 2" descr="Image result for backlog">
            <a:extLst>
              <a:ext uri="{FF2B5EF4-FFF2-40B4-BE49-F238E27FC236}">
                <a16:creationId xmlns:a16="http://schemas.microsoft.com/office/drawing/2014/main" id="{3F9349A8-ACCC-4C8C-A91E-86FBB490F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1143000"/>
            <a:ext cx="164147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34C8E5AC-2C50-4844-A4B5-EC49633D1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762000"/>
            <a:ext cx="4500563" cy="981075"/>
          </a:xfrm>
        </p:spPr>
        <p:txBody>
          <a:bodyPr/>
          <a:lstStyle/>
          <a:p>
            <a:pPr eaLnBrk="1" hangingPunct="1">
              <a:defRPr/>
            </a:pPr>
            <a:r>
              <a:rPr lang="hu-HU" sz="3200" b="1" dirty="0">
                <a:solidFill>
                  <a:schemeClr val="accent1">
                    <a:lumMod val="50000"/>
                  </a:schemeClr>
                </a:solidFill>
              </a:rPr>
              <a:t>Vízesés modell</a:t>
            </a:r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6ADF15-F842-4927-8681-DF440F5F414B}"/>
              </a:ext>
            </a:extLst>
          </p:cNvPr>
          <p:cNvSpPr txBox="1"/>
          <p:nvPr/>
        </p:nvSpPr>
        <p:spPr>
          <a:xfrm>
            <a:off x="4555067" y="1143000"/>
            <a:ext cx="387282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hu-HU" sz="2000" b="1" dirty="0">
                <a:solidFill>
                  <a:schemeClr val="accent1">
                    <a:lumMod val="50000"/>
                  </a:schemeClr>
                </a:solidFill>
                <a:latin typeface="Vodafone Lt" pitchFamily="34" charset="0"/>
                <a:cs typeface="Arial" charset="0"/>
              </a:rPr>
              <a:t>Erősségei</a:t>
            </a:r>
          </a:p>
          <a:p>
            <a:pPr>
              <a:defRPr/>
            </a:pPr>
            <a:endParaRPr lang="hu-HU" sz="2000" dirty="0">
              <a:latin typeface="Vodafone Lt" pitchFamily="34" charset="0"/>
              <a:cs typeface="Arial" charset="0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hu-HU" sz="2000" i="1" dirty="0">
                <a:latin typeface="Vodafone Lt" pitchFamily="34" charset="0"/>
                <a:cs typeface="Arial" charset="0"/>
              </a:rPr>
              <a:t>Könnyű megérteni.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hu-HU" sz="2000" dirty="0">
                <a:latin typeface="Vodafone Lt" pitchFamily="34" charset="0"/>
                <a:cs typeface="Arial" charset="0"/>
              </a:rPr>
              <a:t>Feszes ellenőrzést biztosít.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hu-HU" sz="2000" i="1" dirty="0">
                <a:latin typeface="Vodafone Lt" pitchFamily="34" charset="0"/>
                <a:cs typeface="Arial" charset="0"/>
              </a:rPr>
              <a:t>A projekt menedzser számára könnyű a tervezés és a szereplők kiválasztása.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hu-HU" sz="2000" dirty="0">
                <a:latin typeface="Vodafone Lt" pitchFamily="34" charset="0"/>
                <a:cs typeface="Arial" charset="0"/>
              </a:rPr>
              <a:t>Ha valaki készen van az adott fázisban rá kiosztott munkával, másik projekten dolgozhat, míg a többiek is elérik a fázis lezárásához szükséges állapotot.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hu-HU" sz="2000" dirty="0">
                <a:latin typeface="Vodafone Lt" pitchFamily="34" charset="0"/>
                <a:cs typeface="Arial" charset="0"/>
              </a:rPr>
              <a:t>A mérföldkövei könnyen érthetőek.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hu-HU" sz="2000" dirty="0">
                <a:latin typeface="Vodafone Lt" pitchFamily="34" charset="0"/>
                <a:cs typeface="Arial" charset="0"/>
              </a:rPr>
              <a:t>Könnyű ellenőrizni a projekt aktuális állapotát.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A671BF-D066-4FA6-A1B1-C2366C5E8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37" y="1357313"/>
            <a:ext cx="4191000" cy="364807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2">
            <a:extLst>
              <a:ext uri="{FF2B5EF4-FFF2-40B4-BE49-F238E27FC236}">
                <a16:creationId xmlns:a16="http://schemas.microsoft.com/office/drawing/2014/main" id="{35167114-1CCD-42FA-95A0-1DAB8F356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TextBox 4">
            <a:extLst>
              <a:ext uri="{FF2B5EF4-FFF2-40B4-BE49-F238E27FC236}">
                <a16:creationId xmlns:a16="http://schemas.microsoft.com/office/drawing/2014/main" id="{1309EE7C-8A33-469B-965D-D11D938D1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6565900"/>
            <a:ext cx="29003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800"/>
              <a:t>Mike Cohn: Certify Scrum master traninig, 2012. june 11-12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C71BDA-1FD5-4B55-9759-0AE5A772D5FA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Vállalás alapú futam tervezés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AC9D9-3A90-483F-BE9C-A2A1621E35ED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74D53D-D83C-4A0A-AE98-624530F7046B}"/>
              </a:ext>
            </a:extLst>
          </p:cNvPr>
          <p:cNvSpPr txBox="1">
            <a:spLocks/>
          </p:cNvSpPr>
          <p:nvPr/>
        </p:nvSpPr>
        <p:spPr>
          <a:xfrm>
            <a:off x="457200" y="1382713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Egyik magas prioritású elemet kiválasztják a termék kívánságlistából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A kiválasztott elemet feladatokra bontják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Becslést adnak az egyes feladatokra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A csapat eldönti, hogy el tudja-e még vállalni ennek az elemnek megvalósítását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Ha igen, akkor következik a következő elem kiválasztása</a:t>
            </a:r>
            <a:endParaRPr lang="hu-HU" sz="28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sz="2800" kern="0" dirty="0">
              <a:latin typeface="+mn-lt"/>
              <a:cs typeface="+mn-cs"/>
            </a:endParaRPr>
          </a:p>
        </p:txBody>
      </p:sp>
      <p:sp>
        <p:nvSpPr>
          <p:cNvPr id="74758" name="TextBox 5">
            <a:extLst>
              <a:ext uri="{FF2B5EF4-FFF2-40B4-BE49-F238E27FC236}">
                <a16:creationId xmlns:a16="http://schemas.microsoft.com/office/drawing/2014/main" id="{B58304D4-E335-4E20-9CEB-9EE5E1796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6565900"/>
            <a:ext cx="29003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800"/>
              <a:t>Mike Cohn: Certify Scrum master traninig, 2012. june 11-12</a:t>
            </a:r>
          </a:p>
        </p:txBody>
      </p:sp>
      <p:pic>
        <p:nvPicPr>
          <p:cNvPr id="74759" name="Picture 2" descr="Image result for commitment business">
            <a:extLst>
              <a:ext uri="{FF2B5EF4-FFF2-40B4-BE49-F238E27FC236}">
                <a16:creationId xmlns:a16="http://schemas.microsoft.com/office/drawing/2014/main" id="{C23EC209-4B05-46FC-BB29-6D277A0E5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062537"/>
            <a:ext cx="2928937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67E035-FDB8-489C-BBBB-784C008555A8}"/>
              </a:ext>
            </a:extLst>
          </p:cNvPr>
          <p:cNvSpPr txBox="1">
            <a:spLocks noChangeArrowheads="1"/>
          </p:cNvSpPr>
          <p:nvPr/>
        </p:nvSpPr>
        <p:spPr>
          <a:xfrm>
            <a:off x="390525" y="533400"/>
            <a:ext cx="7229475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Sebesség alapú futam tervezés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641C1E-2992-4BC8-8177-A56AD8E034F4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5FB116-4CD0-4F59-B416-6182D41C9ABC}"/>
              </a:ext>
            </a:extLst>
          </p:cNvPr>
          <p:cNvSpPr txBox="1">
            <a:spLocks/>
          </p:cNvSpPr>
          <p:nvPr/>
        </p:nvSpPr>
        <p:spPr>
          <a:xfrm>
            <a:off x="304800" y="1582738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Megnézik az utóbbi futamok átlagos sebességét vagy az utolsó futam sebességét.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Összegyűjtenek ennek a sebességnek megfelelő, magas prioritású felhasználói történetet a termék kívánságlistából.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Azonosítják a kiválasztott felhasználói történetekhez tartozó feladatokat.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800" kern="0" dirty="0">
                <a:latin typeface="Vodafone Lt" pitchFamily="34" charset="0"/>
                <a:cs typeface="+mn-cs"/>
              </a:rPr>
              <a:t>Becslést adnak ezekre a feladatokra.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8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sz="2800" kern="0" dirty="0">
              <a:latin typeface="+mn-lt"/>
              <a:cs typeface="+mn-cs"/>
            </a:endParaRPr>
          </a:p>
        </p:txBody>
      </p:sp>
      <p:sp>
        <p:nvSpPr>
          <p:cNvPr id="75782" name="TextBox 5">
            <a:extLst>
              <a:ext uri="{FF2B5EF4-FFF2-40B4-BE49-F238E27FC236}">
                <a16:creationId xmlns:a16="http://schemas.microsoft.com/office/drawing/2014/main" id="{F263E0AA-2B65-4698-BAE8-1698A16DA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6565900"/>
            <a:ext cx="29003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800"/>
              <a:t>Mike Cohn: Certify Scrum master traninig, 2012. june 11-12</a:t>
            </a:r>
          </a:p>
        </p:txBody>
      </p:sp>
      <p:pic>
        <p:nvPicPr>
          <p:cNvPr id="75783" name="Picture 2" descr="Related image">
            <a:extLst>
              <a:ext uri="{FF2B5EF4-FFF2-40B4-BE49-F238E27FC236}">
                <a16:creationId xmlns:a16="http://schemas.microsoft.com/office/drawing/2014/main" id="{A62BD133-1021-4BE9-9623-1808F9598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712" y="4376737"/>
            <a:ext cx="2643188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04C2C9-3D7F-4262-97E2-50C2A9F7826D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II. Napi Scrum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5BD3EB-922A-4DFD-99C7-1E90DEE2EBA8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F61ADF-143A-4715-A452-D9242F3DD45E}"/>
              </a:ext>
            </a:extLst>
          </p:cNvPr>
          <p:cNvSpPr txBox="1">
            <a:spLocks/>
          </p:cNvSpPr>
          <p:nvPr/>
        </p:nvSpPr>
        <p:spPr>
          <a:xfrm>
            <a:off x="342900" y="13716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200" kern="0" dirty="0">
                <a:latin typeface="Vodafone Lt" pitchFamily="34" charset="0"/>
                <a:cs typeface="+mn-cs"/>
              </a:rPr>
              <a:t>Minden nap ugyanabban az időben a Scrum mester és a csapat rövid (</a:t>
            </a:r>
            <a:r>
              <a:rPr lang="hu-HU" sz="2200" kern="0" dirty="0" err="1">
                <a:latin typeface="Vodafone Lt" pitchFamily="34" charset="0"/>
              </a:rPr>
              <a:t>max</a:t>
            </a:r>
            <a:r>
              <a:rPr lang="hu-HU" sz="2200" kern="0" dirty="0">
                <a:latin typeface="Vodafone Lt" pitchFamily="34" charset="0"/>
                <a:cs typeface="+mn-cs"/>
              </a:rPr>
              <a:t>. 15 perc) megbeszélést tart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200" kern="0" dirty="0">
                <a:latin typeface="Vodafone Lt" pitchFamily="34" charset="0"/>
                <a:cs typeface="+mn-cs"/>
              </a:rPr>
              <a:t>Állva!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200" kern="0" dirty="0">
                <a:latin typeface="Vodafone Lt" pitchFamily="34" charset="0"/>
                <a:cs typeface="+mn-cs"/>
              </a:rPr>
              <a:t>Cél a haladást gátló akadályok meghatározása (nem felszámolása)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200" kern="0" dirty="0">
                <a:latin typeface="Vodafone Lt" pitchFamily="34" charset="0"/>
                <a:cs typeface="+mn-cs"/>
              </a:rPr>
              <a:t>(Például) minden tag három kérdésre válaszol:</a:t>
            </a:r>
          </a:p>
          <a:p>
            <a:pPr marL="800100" lvl="1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200" kern="0" dirty="0">
                <a:latin typeface="Vodafone Lt" pitchFamily="34" charset="0"/>
                <a:cs typeface="+mn-cs"/>
              </a:rPr>
              <a:t>Mit végzett az utolsó megbeszélés óta?</a:t>
            </a:r>
          </a:p>
          <a:p>
            <a:pPr marL="800100" lvl="1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200" kern="0" dirty="0">
                <a:latin typeface="Vodafone Lt" pitchFamily="34" charset="0"/>
                <a:cs typeface="+mn-cs"/>
              </a:rPr>
              <a:t>Mit fog csinálni a következő megbeszélésig?</a:t>
            </a:r>
          </a:p>
          <a:p>
            <a:pPr marL="800100" lvl="1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200" kern="0" dirty="0">
                <a:latin typeface="Vodafone Lt" pitchFamily="34" charset="0"/>
                <a:cs typeface="+mn-cs"/>
              </a:rPr>
              <a:t>Van-e valami, ami gátolja, hogy a tervek szerint haladjon?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200" kern="0" dirty="0">
                <a:latin typeface="Vodafone Lt" pitchFamily="34" charset="0"/>
                <a:cs typeface="+mn-cs"/>
              </a:rPr>
              <a:t>Bárki csatlakozhat a megbeszéléshez, de csak a Scrum mester és a csapat tagjai beszélhetnek.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200" kern="0" dirty="0">
                <a:latin typeface="Vodafone Lt" pitchFamily="34" charset="0"/>
                <a:cs typeface="+mn-cs"/>
              </a:rPr>
              <a:t>Nem a Scrum mesternek szól, hanem egymásnak (egymás felé vállalnak kötelezettségeket).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C35AD16-0EB3-4243-9D62-BDF5452C2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0"/>
            <a:ext cx="1857375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DD541B-D624-47D1-BD3B-45A8DE8423FF}"/>
              </a:ext>
            </a:extLst>
          </p:cNvPr>
          <p:cNvSpPr txBox="1">
            <a:spLocks noChangeArrowheads="1"/>
          </p:cNvSpPr>
          <p:nvPr/>
        </p:nvSpPr>
        <p:spPr>
          <a:xfrm>
            <a:off x="542925" y="381000"/>
            <a:ext cx="7789863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Tipikus hibák a napi Scrum</a:t>
            </a:r>
          </a:p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esetében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70EB02-F76A-4F28-9744-6E0EA798D1E1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1872C2E-4FE9-4036-AA09-62E7E5897DCD}"/>
              </a:ext>
            </a:extLst>
          </p:cNvPr>
          <p:cNvSpPr txBox="1">
            <a:spLocks/>
          </p:cNvSpPr>
          <p:nvPr/>
        </p:nvSpPr>
        <p:spPr>
          <a:xfrm>
            <a:off x="5429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Késve kezdődik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Elmaradozik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Elhúzódik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A </a:t>
            </a:r>
            <a:r>
              <a:rPr lang="hu-HU" sz="2400" kern="0" dirty="0">
                <a:latin typeface="Vodafone Lt" pitchFamily="34" charset="0"/>
              </a:rPr>
              <a:t>S</a:t>
            </a:r>
            <a:r>
              <a:rPr lang="hu-HU" sz="2400" kern="0" dirty="0">
                <a:latin typeface="Vodafone Lt" pitchFamily="34" charset="0"/>
                <a:cs typeface="+mn-cs"/>
              </a:rPr>
              <a:t>crum mesternek beszélnek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Fecsegés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Kísérlet a felmerülő problémák megoldására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Nem a futamhoz tartozó problémákról beszélnek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Belebeszél olyan valaki, aki nem tartozik a csapathoz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Kétoldalú vagy kiscsoportos beszélgetések alakulnak ki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Személyeskedés</a:t>
            </a:r>
          </a:p>
        </p:txBody>
      </p:sp>
      <p:sp>
        <p:nvSpPr>
          <p:cNvPr id="79878" name="TextBox 5">
            <a:extLst>
              <a:ext uri="{FF2B5EF4-FFF2-40B4-BE49-F238E27FC236}">
                <a16:creationId xmlns:a16="http://schemas.microsoft.com/office/drawing/2014/main" id="{C9C1BB9F-8FCB-4B1F-808B-4D7D12833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6565900"/>
            <a:ext cx="33369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800"/>
              <a:t> Részben Mike Cohn: Certify Scrum master traninig, 2012. june 11-12</a:t>
            </a:r>
          </a:p>
        </p:txBody>
      </p:sp>
      <p:pic>
        <p:nvPicPr>
          <p:cNvPr id="8" name="Kép 6">
            <a:extLst>
              <a:ext uri="{FF2B5EF4-FFF2-40B4-BE49-F238E27FC236}">
                <a16:creationId xmlns:a16="http://schemas.microsoft.com/office/drawing/2014/main" id="{2BCD8970-D293-4C70-BFD0-A532D8971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285750"/>
            <a:ext cx="1857375" cy="139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B3B62-7376-4D81-B15C-6D2E3C3DB5D5}"/>
              </a:ext>
            </a:extLst>
          </p:cNvPr>
          <p:cNvSpPr txBox="1">
            <a:spLocks noChangeArrowheads="1"/>
          </p:cNvSpPr>
          <p:nvPr/>
        </p:nvSpPr>
        <p:spPr>
          <a:xfrm>
            <a:off x="576263" y="533400"/>
            <a:ext cx="8720137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III. Folyamat vége: Bemutató és kiértékelés</a:t>
            </a:r>
          </a:p>
          <a:p>
            <a:pPr>
              <a:defRPr/>
            </a:pPr>
            <a:endParaRPr lang="hu-HU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defRPr/>
            </a:pPr>
            <a:endParaRPr lang="hu-HU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7AFDE3-7B9A-49B2-A1A8-F89C04A90BEE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4641BA-8701-453A-A6E2-B905AB1C1A05}"/>
              </a:ext>
            </a:extLst>
          </p:cNvPr>
          <p:cNvSpPr txBox="1">
            <a:spLocks/>
          </p:cNvSpPr>
          <p:nvPr/>
        </p:nvSpPr>
        <p:spPr>
          <a:xfrm>
            <a:off x="457200" y="1885950"/>
            <a:ext cx="8534400" cy="29718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Minden futam széles körű (Termékgazda, felhasználók, menedzsment) bemutatóval végződik 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Ez az alapja a Scrum csapat  kiértékelő megbeszélésnek (1-2 óra), ami egyben a következő futam indító megbeszélése lehet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6486A-35C5-43E9-ACF8-84C89F82DEDB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80010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Bemutató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7C9D9B-4598-4E99-9CB1-7F57B2F53AFC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FDFCB7-1F94-48EF-929E-FAB147A7A57F}"/>
              </a:ext>
            </a:extLst>
          </p:cNvPr>
          <p:cNvSpPr txBox="1">
            <a:spLocks/>
          </p:cNvSpPr>
          <p:nvPr/>
        </p:nvSpPr>
        <p:spPr>
          <a:xfrm>
            <a:off x="495300" y="114935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A csapat bemutatja, hogy mit alkotott a futam során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b="1" kern="0" dirty="0">
                <a:latin typeface="Vodafone Lt" pitchFamily="34" charset="0"/>
                <a:cs typeface="+mn-cs"/>
              </a:rPr>
              <a:t>Élő, működő program bemutatója</a:t>
            </a:r>
            <a:r>
              <a:rPr lang="hu-HU" sz="2300" kern="0" dirty="0">
                <a:latin typeface="Vodafone Lt" pitchFamily="34" charset="0"/>
                <a:cs typeface="+mn-cs"/>
              </a:rPr>
              <a:t>, nem prezentáció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Időt kell szánni az előkészítésére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A csapat és a Termékgazda részvétele kötelező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Bárki részt vehet rajta </a:t>
            </a:r>
            <a:r>
              <a:rPr lang="hu-HU" sz="2000" kern="0" dirty="0">
                <a:latin typeface="Vodafone Lt" pitchFamily="34" charset="0"/>
                <a:cs typeface="+mn-cs"/>
              </a:rPr>
              <a:t>(</a:t>
            </a:r>
            <a:r>
              <a:rPr lang="hu-HU" sz="2000" kern="0" dirty="0" err="1">
                <a:latin typeface="Vodafone Lt" pitchFamily="34" charset="0"/>
                <a:cs typeface="+mn-cs"/>
              </a:rPr>
              <a:t>Scrum</a:t>
            </a:r>
            <a:r>
              <a:rPr lang="hu-HU" sz="2000" kern="0" dirty="0">
                <a:latin typeface="Vodafone Lt" pitchFamily="34" charset="0"/>
                <a:cs typeface="+mn-cs"/>
              </a:rPr>
              <a:t> mester, ügyfél, </a:t>
            </a:r>
            <a:r>
              <a:rPr lang="hu-HU" sz="2000" kern="0" dirty="0" err="1">
                <a:latin typeface="Vodafone Lt" pitchFamily="34" charset="0"/>
                <a:cs typeface="+mn-cs"/>
              </a:rPr>
              <a:t>felsővezetés</a:t>
            </a:r>
            <a:r>
              <a:rPr lang="hu-HU" sz="2000" kern="0" dirty="0">
                <a:latin typeface="Vodafone Lt" pitchFamily="34" charset="0"/>
                <a:cs typeface="+mn-cs"/>
              </a:rPr>
              <a:t>,stb.)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A Termékgazda elfogadja vagy visszautasítja a termékeket a kész (</a:t>
            </a:r>
            <a:r>
              <a:rPr lang="hu-HU" sz="2300" kern="0" dirty="0" err="1">
                <a:latin typeface="Vodafone Lt" pitchFamily="34" charset="0"/>
                <a:cs typeface="+mn-cs"/>
              </a:rPr>
              <a:t>done</a:t>
            </a:r>
            <a:r>
              <a:rPr lang="hu-HU" sz="2300" kern="0" dirty="0">
                <a:latin typeface="Vodafone Lt" pitchFamily="34" charset="0"/>
                <a:cs typeface="+mn-cs"/>
              </a:rPr>
              <a:t>) kritériumok alapján.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A felhasználói történet megvalósítása  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	definíció szerint akkor és csak akkor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 	fejeződik be, ha átmegy az összes 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 	elfogadási teszten </a:t>
            </a:r>
            <a:r>
              <a:rPr lang="hu-HU" sz="2300" kern="0" dirty="0">
                <a:latin typeface="Vodafone Lt" pitchFamily="34" charset="0"/>
              </a:rPr>
              <a:t>és </a:t>
            </a:r>
            <a:r>
              <a:rPr lang="hu-HU" sz="2300" kern="0" dirty="0">
                <a:latin typeface="Vodafone Lt" pitchFamily="34" charset="0"/>
                <a:cs typeface="+mn-cs"/>
              </a:rPr>
              <a:t>kész kritériumon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3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3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3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300" kern="0" dirty="0">
              <a:latin typeface="+mn-lt"/>
              <a:cs typeface="+mn-cs"/>
            </a:endParaRPr>
          </a:p>
        </p:txBody>
      </p:sp>
      <p:pic>
        <p:nvPicPr>
          <p:cNvPr id="81926" name="Picture 4" descr="C:\Users\Langer Tamás\AppData\Local\Microsoft\Windows\Temporary Internet Files\Content.IE5\ODD0YI23\MP900402042[1].jpg">
            <a:extLst>
              <a:ext uri="{FF2B5EF4-FFF2-40B4-BE49-F238E27FC236}">
                <a16:creationId xmlns:a16="http://schemas.microsoft.com/office/drawing/2014/main" id="{9EF2D107-5ED1-4258-9DC1-9B4D6C9E6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038" y="4059238"/>
            <a:ext cx="2559050" cy="170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33C2D2-32F3-4C4E-832B-A247F9B3D380}"/>
              </a:ext>
            </a:extLst>
          </p:cNvPr>
          <p:cNvSpPr txBox="1">
            <a:spLocks noChangeArrowheads="1"/>
          </p:cNvSpPr>
          <p:nvPr/>
        </p:nvSpPr>
        <p:spPr>
          <a:xfrm>
            <a:off x="668338" y="381000"/>
            <a:ext cx="7789862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Tipikus hibák a </a:t>
            </a:r>
          </a:p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bemutatóval kapcsolatban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334FE5-9BB5-4987-BC59-5155B383C2CA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37142F-9138-4BBC-BD59-4660BE6C97A3}"/>
              </a:ext>
            </a:extLst>
          </p:cNvPr>
          <p:cNvSpPr txBox="1">
            <a:spLocks/>
          </p:cNvSpPr>
          <p:nvPr/>
        </p:nvSpPr>
        <p:spPr>
          <a:xfrm>
            <a:off x="152400" y="1676400"/>
            <a:ext cx="90678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1600" kern="0" dirty="0">
                <a:latin typeface="+mn-lt"/>
                <a:cs typeface="+mn-cs"/>
              </a:rPr>
              <a:t>Nem történik meg a futam lezárásaként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1600" kern="0" dirty="0">
                <a:latin typeface="+mn-lt"/>
                <a:cs typeface="+mn-cs"/>
              </a:rPr>
              <a:t>Az ügyfél képviselője nem vesz rajta részt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1600" kern="0" dirty="0">
                <a:latin typeface="+mn-lt"/>
                <a:cs typeface="+mn-cs"/>
              </a:rPr>
              <a:t>A csapat valamely tagja nem vesz rajta részt, mert például ő most nem készített bemutatható felhasználó történetet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1600" kern="0" dirty="0">
                <a:latin typeface="+mn-lt"/>
                <a:cs typeface="+mn-cs"/>
              </a:rPr>
              <a:t>Nem álltak rendelkezésre kész kritériumok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1600" kern="0" dirty="0">
                <a:latin typeface="+mn-lt"/>
                <a:cs typeface="+mn-cs"/>
              </a:rPr>
              <a:t>Olyan felhasználói történetet vesznek át, ami nem teljesíti a kész kritériumokat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1600" kern="0" dirty="0">
                <a:latin typeface="+mn-lt"/>
                <a:cs typeface="+mn-cs"/>
              </a:rPr>
              <a:t>Az elfogadás nem a termékgazda egyszemélyi döntése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1600" kern="0" dirty="0">
                <a:latin typeface="+mn-lt"/>
                <a:cs typeface="+mn-cs"/>
              </a:rPr>
              <a:t>Működő program helyett prezentációt tartanak arról, hogy mit kellene a programnak tudnia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1600" kern="0" dirty="0">
                <a:latin typeface="+mn-lt"/>
                <a:cs typeface="+mn-cs"/>
              </a:rPr>
              <a:t>Nem a program(rész) készítője tartja a bemutatót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1600" kern="0" dirty="0">
                <a:latin typeface="+mn-lt"/>
                <a:cs typeface="+mn-cs"/>
              </a:rPr>
              <a:t>A bemutató részként próbálja a csapat összeállítani a működéshez szükséges környezetet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1600" kern="0" dirty="0">
                <a:latin typeface="+mn-lt"/>
                <a:cs typeface="+mn-cs"/>
              </a:rPr>
              <a:t>Olyan felhasználói történetet próbál a csapat bemutatni, és így elfogadtatni, amelyről maga is tudja, hogy nem teljesíti a kész kritériumokat (hátha átmegy…)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1600" kern="0" dirty="0">
                <a:latin typeface="+mn-lt"/>
                <a:cs typeface="+mn-cs"/>
              </a:rPr>
              <a:t>A bemutató során felmerülő hibák elemzésével töltik az időt</a:t>
            </a:r>
          </a:p>
        </p:txBody>
      </p:sp>
      <p:pic>
        <p:nvPicPr>
          <p:cNvPr id="82950" name="Picture 4" descr="C:\Users\Langer Tamás\AppData\Local\Microsoft\Windows\Temporary Internet Files\Content.IE5\ODD0YI23\MP900402042[1].jpg">
            <a:extLst>
              <a:ext uri="{FF2B5EF4-FFF2-40B4-BE49-F238E27FC236}">
                <a16:creationId xmlns:a16="http://schemas.microsoft.com/office/drawing/2014/main" id="{8BA56627-B0A4-44D8-A6F9-01F825D3A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7" y="228600"/>
            <a:ext cx="2560638" cy="170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CA8271-DAE6-49E4-B824-8C51A777A9B1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533400"/>
            <a:ext cx="862076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IV. Futam visszatekintés (Retrospective)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AFD668-7600-46AE-912A-4B57C428011D}"/>
              </a:ext>
            </a:extLst>
          </p:cNvPr>
          <p:cNvSpPr txBox="1">
            <a:spLocks/>
          </p:cNvSpPr>
          <p:nvPr/>
        </p:nvSpPr>
        <p:spPr>
          <a:xfrm>
            <a:off x="542925" y="13716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Időszakonként visszatekintés, hogy mi ment jól és mi nem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Minden futam után tartandó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Résztvevők:</a:t>
            </a:r>
          </a:p>
          <a:p>
            <a:pPr marL="800100" lvl="1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A csapat</a:t>
            </a:r>
          </a:p>
          <a:p>
            <a:pPr marL="800100" lvl="1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A </a:t>
            </a:r>
            <a:r>
              <a:rPr lang="hu-HU" sz="2300" kern="0" dirty="0" err="1">
                <a:latin typeface="Vodafone Lt" pitchFamily="34" charset="0"/>
                <a:cs typeface="+mn-cs"/>
              </a:rPr>
              <a:t>Scrum</a:t>
            </a:r>
            <a:r>
              <a:rPr lang="hu-HU" sz="2300" kern="0" dirty="0">
                <a:latin typeface="Vodafone Lt" pitchFamily="34" charset="0"/>
                <a:cs typeface="+mn-cs"/>
              </a:rPr>
              <a:t> mester</a:t>
            </a:r>
          </a:p>
          <a:p>
            <a:pPr marL="800100" lvl="1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A Termékgazda</a:t>
            </a:r>
          </a:p>
          <a:p>
            <a:pPr marL="800100" lvl="1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És mások (leginkább megfigyelőként!)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Arial" charset="0"/>
              </a:rPr>
              <a:t>A futam alakulásának elemzése pl. az haladási grafikon alapján (a hátralevő munka alakulása a tervezetthez képest)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A Scrum mester moderálja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3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3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3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3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3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3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300" kern="0" dirty="0">
              <a:latin typeface="+mn-lt"/>
              <a:cs typeface="+mn-cs"/>
            </a:endParaRPr>
          </a:p>
        </p:txBody>
      </p:sp>
      <p:pic>
        <p:nvPicPr>
          <p:cNvPr id="83973" name="Picture 10" descr="C:\Users\Langer Tamás\AppData\Local\Microsoft\Windows\Temporary Internet Files\Content.IE5\20NCQCE1\MP900442889[1].jpg">
            <a:extLst>
              <a:ext uri="{FF2B5EF4-FFF2-40B4-BE49-F238E27FC236}">
                <a16:creationId xmlns:a16="http://schemas.microsoft.com/office/drawing/2014/main" id="{EF3225D5-CD66-4520-AAD8-F755E3E0A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209800"/>
            <a:ext cx="2596356" cy="169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4" name="Picture 2">
            <a:extLst>
              <a:ext uri="{FF2B5EF4-FFF2-40B4-BE49-F238E27FC236}">
                <a16:creationId xmlns:a16="http://schemas.microsoft.com/office/drawing/2014/main" id="{F868C564-B7ED-49D2-8723-879AB5B18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586038"/>
            <a:ext cx="533400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32A567-7193-42F2-A16E-8A08F8053BC8}"/>
              </a:ext>
            </a:extLst>
          </p:cNvPr>
          <p:cNvSpPr txBox="1">
            <a:spLocks noChangeArrowheads="1"/>
          </p:cNvSpPr>
          <p:nvPr/>
        </p:nvSpPr>
        <p:spPr>
          <a:xfrm>
            <a:off x="668338" y="325438"/>
            <a:ext cx="7789862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Tipikus hibák a visszatekintés</a:t>
            </a:r>
          </a:p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során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195970-DF89-4E93-8FA3-1FE6115FE12F}"/>
              </a:ext>
            </a:extLst>
          </p:cNvPr>
          <p:cNvSpPr txBox="1">
            <a:spLocks/>
          </p:cNvSpPr>
          <p:nvPr/>
        </p:nvSpPr>
        <p:spPr>
          <a:xfrm>
            <a:off x="390525" y="16002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0FCF9A-D24D-4DC2-A81B-9F398AE004EF}"/>
              </a:ext>
            </a:extLst>
          </p:cNvPr>
          <p:cNvSpPr txBox="1">
            <a:spLocks/>
          </p:cNvSpPr>
          <p:nvPr/>
        </p:nvSpPr>
        <p:spPr>
          <a:xfrm>
            <a:off x="314325" y="1600200"/>
            <a:ext cx="8829675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Legdurvább hiba, ha nincs visszatekintés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Megelőzi a bemutatót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Formális: tudjuk le minél gyorsabban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A „csirkék” beleszólnak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Személyeskedés, személyeket értékelünk és nem a csapatot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Végig vagy túlnyomóan a Scrum mester beszél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A Scrum mester kinyilatkoztatja a szükséges folyamatjavító lépéseket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A csapat valamely tagja folyamatosan nem nyilvánít véleményt</a:t>
            </a:r>
          </a:p>
        </p:txBody>
      </p:sp>
      <p:pic>
        <p:nvPicPr>
          <p:cNvPr id="86022" name="Picture 10" descr="C:\Users\Langer Tamás\AppData\Local\Microsoft\Windows\Temporary Internet Files\Content.IE5\20NCQCE1\MP900442889[1].jpg">
            <a:extLst>
              <a:ext uri="{FF2B5EF4-FFF2-40B4-BE49-F238E27FC236}">
                <a16:creationId xmlns:a16="http://schemas.microsoft.com/office/drawing/2014/main" id="{B421D97A-ABA1-4B54-84CE-BA6E972E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37" y="381000"/>
            <a:ext cx="2039938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841DB8A7-D574-4BAD-898E-FA963C0394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7188" y="428625"/>
            <a:ext cx="4143375" cy="98107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br>
              <a:rPr lang="hu-HU" sz="36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hu-HU" sz="3600" b="1" dirty="0">
                <a:solidFill>
                  <a:schemeClr val="accent1">
                    <a:lumMod val="50000"/>
                  </a:schemeClr>
                </a:solidFill>
              </a:rPr>
              <a:t>Vízesés modell </a:t>
            </a:r>
            <a:br>
              <a:rPr lang="hu-HU" sz="36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9B5C3C-5E55-467D-93D6-A0563D24B36B}"/>
              </a:ext>
            </a:extLst>
          </p:cNvPr>
          <p:cNvSpPr/>
          <p:nvPr/>
        </p:nvSpPr>
        <p:spPr>
          <a:xfrm>
            <a:off x="214313" y="1785938"/>
            <a:ext cx="8715375" cy="4340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hu-HU" b="1" dirty="0">
                <a:solidFill>
                  <a:schemeClr val="accent1">
                    <a:lumMod val="50000"/>
                  </a:schemeClr>
                </a:solidFill>
                <a:latin typeface="Vodafone Lt" pitchFamily="34" charset="0"/>
                <a:cs typeface="Arial" charset="0"/>
              </a:rPr>
              <a:t>Gyengeségei</a:t>
            </a:r>
          </a:p>
          <a:p>
            <a:pPr>
              <a:defRPr/>
            </a:pPr>
            <a:endParaRPr lang="hu-HU" dirty="0">
              <a:latin typeface="Vodafone Lt" pitchFamily="34" charset="0"/>
              <a:cs typeface="Arial" charset="0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hu-HU" sz="2000" i="1" dirty="0">
                <a:latin typeface="Vodafone Lt" pitchFamily="34" charset="0"/>
                <a:cs typeface="Arial" charset="0"/>
              </a:rPr>
              <a:t>Lineáris: nehéz a visszalépés a felmerülő problémák megoldására, és ez jelentősen megnöveli a javítás költség- és időigényét.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hu-HU" sz="2000" i="1" dirty="0">
                <a:latin typeface="Vodafone Lt" pitchFamily="34" charset="0"/>
                <a:cs typeface="Arial" charset="0"/>
              </a:rPr>
              <a:t>Az integráció a teljes folyamat végén, egyben, </a:t>
            </a:r>
            <a:r>
              <a:rPr lang="hu-HU" sz="2000" i="1" dirty="0" err="1">
                <a:latin typeface="Vodafone Lt" pitchFamily="34" charset="0"/>
                <a:cs typeface="Arial" charset="0"/>
              </a:rPr>
              <a:t>robbanásszerűen</a:t>
            </a:r>
            <a:r>
              <a:rPr lang="hu-HU" sz="2000" i="1" dirty="0">
                <a:latin typeface="Vodafone Lt" pitchFamily="34" charset="0"/>
                <a:cs typeface="Arial" charset="0"/>
              </a:rPr>
              <a:t> történik. </a:t>
            </a:r>
            <a:r>
              <a:rPr lang="hu-HU" sz="2000" dirty="0">
                <a:latin typeface="Vodafone Lt" pitchFamily="34" charset="0"/>
                <a:cs typeface="Arial" charset="0"/>
              </a:rPr>
              <a:t>A korábban fel nem fedezett hibák ilyenkor hirtelen, együttesen jelennek meg, így felderítésük és javításuk egyaránt nehezebb feladat.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hu-HU" sz="2000" dirty="0">
                <a:latin typeface="Vodafone Lt" pitchFamily="34" charset="0"/>
                <a:cs typeface="Arial" charset="0"/>
              </a:rPr>
              <a:t>A megrendelő csak a folyamat végén láthatja a rendszert, menet közben nincs lehetősége véleményezni azt.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hu-HU" sz="2000" dirty="0">
                <a:latin typeface="Vodafone Lt" pitchFamily="34" charset="0"/>
                <a:cs typeface="Arial" charset="0"/>
              </a:rPr>
              <a:t>A minőség szintén csak a folyamat utolsó fázisában mérhető.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hu-HU" sz="2000" dirty="0">
                <a:latin typeface="Vodafone Lt" pitchFamily="34" charset="0"/>
                <a:cs typeface="Arial" charset="0"/>
              </a:rPr>
              <a:t>Minden egyes fázis az előző fázis teljes befejezésére épít, ezzel jelentősen megnő a kockázat.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hu-HU" sz="2000" i="1" dirty="0">
                <a:latin typeface="Vodafone Lt" pitchFamily="34" charset="0"/>
                <a:cs typeface="Arial" charset="0"/>
              </a:rPr>
              <a:t>Már a fejlesztés kezdetén ismernünk kell valamennyi követelményt.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hu-HU" sz="2000" i="1" dirty="0">
                <a:latin typeface="Vodafone Lt" pitchFamily="34" charset="0"/>
                <a:cs typeface="Arial" charset="0"/>
              </a:rPr>
              <a:t>Dokumentumvezérelt, és túlzott dokumentálási követelményeket állít fel.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C3C984E7-6BD7-48B0-A561-51295DA7DEBB}"/>
              </a:ext>
            </a:extLst>
          </p:cNvPr>
          <p:cNvSpPr/>
          <p:nvPr/>
        </p:nvSpPr>
        <p:spPr bwMode="auto">
          <a:xfrm>
            <a:off x="285750" y="2143125"/>
            <a:ext cx="8643938" cy="328612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 algn="ctr">
              <a:defRPr/>
            </a:pPr>
            <a:endParaRPr lang="en-US" sz="2000" b="1" dirty="0">
              <a:solidFill>
                <a:schemeClr val="bg2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A11C07-1365-4190-A28E-56AE2C44D643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353956"/>
            <a:ext cx="76962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Kibocsátás és a futamok kapcsolata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8EB889-FAC8-47A3-9261-57AAE0E06503}"/>
              </a:ext>
            </a:extLst>
          </p:cNvPr>
          <p:cNvSpPr txBox="1">
            <a:spLocks/>
          </p:cNvSpPr>
          <p:nvPr/>
        </p:nvSpPr>
        <p:spPr>
          <a:xfrm>
            <a:off x="428625" y="1500188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kern="0" dirty="0">
              <a:latin typeface="+mn-lt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CD1E4E-CB80-4C26-8E6F-038A13C4FDAC}"/>
              </a:ext>
            </a:extLst>
          </p:cNvPr>
          <p:cNvCxnSpPr/>
          <p:nvPr/>
        </p:nvCxnSpPr>
        <p:spPr>
          <a:xfrm flipV="1">
            <a:off x="390525" y="2720975"/>
            <a:ext cx="8534400" cy="22225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2391A3-ED04-4B21-8C3A-E965C324DBE5}"/>
              </a:ext>
            </a:extLst>
          </p:cNvPr>
          <p:cNvCxnSpPr/>
          <p:nvPr/>
        </p:nvCxnSpPr>
        <p:spPr>
          <a:xfrm>
            <a:off x="762000" y="2667000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8994A4-8681-460F-B884-62759C0F6A63}"/>
              </a:ext>
            </a:extLst>
          </p:cNvPr>
          <p:cNvCxnSpPr/>
          <p:nvPr/>
        </p:nvCxnSpPr>
        <p:spPr>
          <a:xfrm>
            <a:off x="1143000" y="2667000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A5D56E-D57D-4388-914C-89DCDA5F275E}"/>
              </a:ext>
            </a:extLst>
          </p:cNvPr>
          <p:cNvCxnSpPr/>
          <p:nvPr/>
        </p:nvCxnSpPr>
        <p:spPr>
          <a:xfrm>
            <a:off x="1524000" y="2667000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02FD91-B5B0-4EA8-96C5-84AAC29DC793}"/>
              </a:ext>
            </a:extLst>
          </p:cNvPr>
          <p:cNvCxnSpPr/>
          <p:nvPr/>
        </p:nvCxnSpPr>
        <p:spPr>
          <a:xfrm>
            <a:off x="1905000" y="2667000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7A83DD-33E7-41F5-93D5-4710BFA92579}"/>
              </a:ext>
            </a:extLst>
          </p:cNvPr>
          <p:cNvCxnSpPr/>
          <p:nvPr/>
        </p:nvCxnSpPr>
        <p:spPr>
          <a:xfrm>
            <a:off x="2286000" y="2667000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17B081-0BE3-428B-BABC-CA98D0831C32}"/>
              </a:ext>
            </a:extLst>
          </p:cNvPr>
          <p:cNvCxnSpPr/>
          <p:nvPr/>
        </p:nvCxnSpPr>
        <p:spPr>
          <a:xfrm>
            <a:off x="2667000" y="2667000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B37688-5D5A-42C4-AF89-210B43A7791E}"/>
              </a:ext>
            </a:extLst>
          </p:cNvPr>
          <p:cNvCxnSpPr/>
          <p:nvPr/>
        </p:nvCxnSpPr>
        <p:spPr>
          <a:xfrm>
            <a:off x="3048000" y="2667000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205499-8871-484D-AD55-DE071963349F}"/>
              </a:ext>
            </a:extLst>
          </p:cNvPr>
          <p:cNvCxnSpPr/>
          <p:nvPr/>
        </p:nvCxnSpPr>
        <p:spPr>
          <a:xfrm>
            <a:off x="3429000" y="2667000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D9FAC6-5789-4EAB-BDF2-5F3C0DEABFF0}"/>
              </a:ext>
            </a:extLst>
          </p:cNvPr>
          <p:cNvCxnSpPr/>
          <p:nvPr/>
        </p:nvCxnSpPr>
        <p:spPr>
          <a:xfrm>
            <a:off x="3810000" y="2667000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FA6F40-A2DF-40AE-9735-410FC4581C82}"/>
              </a:ext>
            </a:extLst>
          </p:cNvPr>
          <p:cNvCxnSpPr/>
          <p:nvPr/>
        </p:nvCxnSpPr>
        <p:spPr>
          <a:xfrm>
            <a:off x="4191000" y="2667000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BC2CC7-FC5B-4403-9091-C823FC8BB0C5}"/>
              </a:ext>
            </a:extLst>
          </p:cNvPr>
          <p:cNvCxnSpPr/>
          <p:nvPr/>
        </p:nvCxnSpPr>
        <p:spPr>
          <a:xfrm>
            <a:off x="4572000" y="2667000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DF08B7-1348-4EC9-9276-FD7EB8AF32D3}"/>
              </a:ext>
            </a:extLst>
          </p:cNvPr>
          <p:cNvCxnSpPr/>
          <p:nvPr/>
        </p:nvCxnSpPr>
        <p:spPr>
          <a:xfrm>
            <a:off x="4953000" y="2667000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1EE88E-DF4F-4642-85B7-F0871B8C5E1A}"/>
              </a:ext>
            </a:extLst>
          </p:cNvPr>
          <p:cNvCxnSpPr/>
          <p:nvPr/>
        </p:nvCxnSpPr>
        <p:spPr>
          <a:xfrm>
            <a:off x="5334000" y="2667000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74FD2B-9867-472A-9952-9D9697A5F01D}"/>
              </a:ext>
            </a:extLst>
          </p:cNvPr>
          <p:cNvCxnSpPr/>
          <p:nvPr/>
        </p:nvCxnSpPr>
        <p:spPr>
          <a:xfrm>
            <a:off x="5715000" y="2667000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523F31-2680-425B-B5C7-5F38D3899D4A}"/>
              </a:ext>
            </a:extLst>
          </p:cNvPr>
          <p:cNvCxnSpPr/>
          <p:nvPr/>
        </p:nvCxnSpPr>
        <p:spPr>
          <a:xfrm>
            <a:off x="6096000" y="2667000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C41F1D-D65F-429B-990E-0652127386DB}"/>
              </a:ext>
            </a:extLst>
          </p:cNvPr>
          <p:cNvCxnSpPr/>
          <p:nvPr/>
        </p:nvCxnSpPr>
        <p:spPr>
          <a:xfrm>
            <a:off x="6477000" y="2667000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DC4C1-A058-48B6-BE76-09CB34F31C17}"/>
              </a:ext>
            </a:extLst>
          </p:cNvPr>
          <p:cNvCxnSpPr/>
          <p:nvPr/>
        </p:nvCxnSpPr>
        <p:spPr>
          <a:xfrm>
            <a:off x="6858000" y="2667000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24828ED-5554-46FC-A6FF-E708C2C93A8D}"/>
              </a:ext>
            </a:extLst>
          </p:cNvPr>
          <p:cNvCxnSpPr/>
          <p:nvPr/>
        </p:nvCxnSpPr>
        <p:spPr>
          <a:xfrm>
            <a:off x="7239000" y="2667000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73B7AB0-B262-47C3-8F29-C7D5F396BDAB}"/>
              </a:ext>
            </a:extLst>
          </p:cNvPr>
          <p:cNvCxnSpPr/>
          <p:nvPr/>
        </p:nvCxnSpPr>
        <p:spPr>
          <a:xfrm>
            <a:off x="7620000" y="2667000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F05859-0140-470C-ADD9-35618819D3C6}"/>
              </a:ext>
            </a:extLst>
          </p:cNvPr>
          <p:cNvCxnSpPr/>
          <p:nvPr/>
        </p:nvCxnSpPr>
        <p:spPr>
          <a:xfrm>
            <a:off x="8001000" y="2667000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19B2DE8-C198-4D06-A544-2B382A2762F8}"/>
              </a:ext>
            </a:extLst>
          </p:cNvPr>
          <p:cNvCxnSpPr/>
          <p:nvPr/>
        </p:nvCxnSpPr>
        <p:spPr>
          <a:xfrm>
            <a:off x="8382000" y="2667000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DD9039-FA87-4F65-9EC1-9493E53D7BAB}"/>
              </a:ext>
            </a:extLst>
          </p:cNvPr>
          <p:cNvSpPr txBox="1"/>
          <p:nvPr/>
        </p:nvSpPr>
        <p:spPr>
          <a:xfrm>
            <a:off x="381000" y="3487960"/>
            <a:ext cx="369332" cy="1108637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hu-HU" b="1" dirty="0">
                <a:latin typeface="Arial" charset="0"/>
                <a:cs typeface="Arial" charset="0"/>
              </a:rPr>
              <a:t>Rendes futam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4CC60B9-1C13-455D-B707-A78592AD61A6}"/>
              </a:ext>
            </a:extLst>
          </p:cNvPr>
          <p:cNvSpPr txBox="1"/>
          <p:nvPr/>
        </p:nvSpPr>
        <p:spPr>
          <a:xfrm>
            <a:off x="773668" y="3481398"/>
            <a:ext cx="369332" cy="1108637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hu-HU" b="1" dirty="0">
                <a:latin typeface="Arial" charset="0"/>
                <a:cs typeface="Arial" charset="0"/>
              </a:rPr>
              <a:t>Rendes futam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43635E1-233E-42EB-97A2-0AA09C4060DE}"/>
              </a:ext>
            </a:extLst>
          </p:cNvPr>
          <p:cNvSpPr txBox="1"/>
          <p:nvPr/>
        </p:nvSpPr>
        <p:spPr>
          <a:xfrm>
            <a:off x="1166336" y="3474836"/>
            <a:ext cx="369332" cy="1108637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hu-HU" b="1" dirty="0">
                <a:latin typeface="Arial" charset="0"/>
                <a:cs typeface="Arial" charset="0"/>
              </a:rPr>
              <a:t>Rendes futam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F4C60F-04B6-453C-BA4B-FAACD1E24490}"/>
              </a:ext>
            </a:extLst>
          </p:cNvPr>
          <p:cNvSpPr txBox="1"/>
          <p:nvPr/>
        </p:nvSpPr>
        <p:spPr>
          <a:xfrm>
            <a:off x="1559004" y="3468274"/>
            <a:ext cx="369332" cy="1108637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hu-HU" b="1" dirty="0">
                <a:latin typeface="Arial" charset="0"/>
                <a:cs typeface="Arial" charset="0"/>
              </a:rPr>
              <a:t>Rendes futam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C3099C-F4B8-45A8-9349-9F4089622A15}"/>
              </a:ext>
            </a:extLst>
          </p:cNvPr>
          <p:cNvSpPr txBox="1"/>
          <p:nvPr/>
        </p:nvSpPr>
        <p:spPr>
          <a:xfrm>
            <a:off x="1951672" y="3442252"/>
            <a:ext cx="369332" cy="1486946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hu-HU" b="1" dirty="0">
                <a:solidFill>
                  <a:srgbClr val="00B0F0"/>
                </a:solidFill>
                <a:latin typeface="Arial" charset="0"/>
                <a:cs typeface="Arial" charset="0"/>
              </a:rPr>
              <a:t>Stabilizációs futam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51F632B-0117-4C63-9904-491F3492D6F5}"/>
              </a:ext>
            </a:extLst>
          </p:cNvPr>
          <p:cNvSpPr txBox="1"/>
          <p:nvPr/>
        </p:nvSpPr>
        <p:spPr>
          <a:xfrm>
            <a:off x="2344340" y="3455150"/>
            <a:ext cx="369332" cy="1108637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hu-HU" b="1" dirty="0">
                <a:latin typeface="Arial" charset="0"/>
                <a:cs typeface="Arial" charset="0"/>
              </a:rPr>
              <a:t>Rendes futam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BE2662-491B-416C-8A58-FEBDE2F7C4C7}"/>
              </a:ext>
            </a:extLst>
          </p:cNvPr>
          <p:cNvSpPr txBox="1"/>
          <p:nvPr/>
        </p:nvSpPr>
        <p:spPr>
          <a:xfrm>
            <a:off x="2737008" y="3448588"/>
            <a:ext cx="369332" cy="1108637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hu-HU" b="1" dirty="0">
                <a:latin typeface="Arial" charset="0"/>
                <a:cs typeface="Arial" charset="0"/>
              </a:rPr>
              <a:t>Rendes futam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24BC99-8391-481D-B67E-493AB845F601}"/>
              </a:ext>
            </a:extLst>
          </p:cNvPr>
          <p:cNvSpPr txBox="1"/>
          <p:nvPr/>
        </p:nvSpPr>
        <p:spPr>
          <a:xfrm>
            <a:off x="3048000" y="3442026"/>
            <a:ext cx="369332" cy="1108637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hu-HU" b="1" dirty="0">
                <a:latin typeface="Arial" charset="0"/>
                <a:cs typeface="Arial" charset="0"/>
              </a:rPr>
              <a:t>Rendes futam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BFCF14B-E79C-4750-A727-7001CFF296CB}"/>
              </a:ext>
            </a:extLst>
          </p:cNvPr>
          <p:cNvSpPr txBox="1"/>
          <p:nvPr/>
        </p:nvSpPr>
        <p:spPr>
          <a:xfrm>
            <a:off x="3440668" y="3435464"/>
            <a:ext cx="369332" cy="1108637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hu-HU" b="1" dirty="0">
                <a:latin typeface="Arial" charset="0"/>
                <a:cs typeface="Arial" charset="0"/>
              </a:rPr>
              <a:t>Rendes futam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1D28917-92F9-41FF-B624-7C70B4DE691B}"/>
              </a:ext>
            </a:extLst>
          </p:cNvPr>
          <p:cNvSpPr txBox="1"/>
          <p:nvPr/>
        </p:nvSpPr>
        <p:spPr>
          <a:xfrm>
            <a:off x="3833336" y="3428902"/>
            <a:ext cx="369332" cy="1108637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hu-HU" b="1" dirty="0">
                <a:latin typeface="Arial" charset="0"/>
                <a:cs typeface="Arial" charset="0"/>
              </a:rPr>
              <a:t>Rendes futam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BCA6E37-6D06-478F-9355-177ECCC903EC}"/>
              </a:ext>
            </a:extLst>
          </p:cNvPr>
          <p:cNvSpPr txBox="1"/>
          <p:nvPr/>
        </p:nvSpPr>
        <p:spPr>
          <a:xfrm>
            <a:off x="4226004" y="3442252"/>
            <a:ext cx="369332" cy="1486946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hu-HU" b="1" dirty="0">
                <a:solidFill>
                  <a:srgbClr val="00B0F0"/>
                </a:solidFill>
                <a:latin typeface="Arial" charset="0"/>
                <a:cs typeface="Arial" charset="0"/>
              </a:rPr>
              <a:t>Stabilizációs futam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39A10F-6C72-473F-98F0-C3926496E692}"/>
              </a:ext>
            </a:extLst>
          </p:cNvPr>
          <p:cNvSpPr txBox="1"/>
          <p:nvPr/>
        </p:nvSpPr>
        <p:spPr>
          <a:xfrm>
            <a:off x="4618672" y="3415778"/>
            <a:ext cx="369332" cy="1108637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hu-HU" b="1" dirty="0">
                <a:latin typeface="Arial" charset="0"/>
                <a:cs typeface="Arial" charset="0"/>
              </a:rPr>
              <a:t>Rendes futam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FB15DD6-DFA9-4E6B-83ED-AA2EB3E96F4B}"/>
              </a:ext>
            </a:extLst>
          </p:cNvPr>
          <p:cNvSpPr txBox="1"/>
          <p:nvPr/>
        </p:nvSpPr>
        <p:spPr>
          <a:xfrm>
            <a:off x="5011340" y="3409216"/>
            <a:ext cx="369332" cy="1108637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hu-HU" b="1" dirty="0">
                <a:latin typeface="Arial" charset="0"/>
                <a:cs typeface="Arial" charset="0"/>
              </a:rPr>
              <a:t>Rendes futam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505FAE-D7BB-47B9-8112-901EE9321ADE}"/>
              </a:ext>
            </a:extLst>
          </p:cNvPr>
          <p:cNvSpPr txBox="1"/>
          <p:nvPr/>
        </p:nvSpPr>
        <p:spPr>
          <a:xfrm>
            <a:off x="5404008" y="3402654"/>
            <a:ext cx="369332" cy="1108637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hu-HU" b="1" dirty="0">
                <a:latin typeface="Arial" charset="0"/>
                <a:cs typeface="Arial" charset="0"/>
              </a:rPr>
              <a:t>Rendes futam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433FF6E-7E6A-47B2-9ED6-BF35EBBA706C}"/>
              </a:ext>
            </a:extLst>
          </p:cNvPr>
          <p:cNvSpPr txBox="1"/>
          <p:nvPr/>
        </p:nvSpPr>
        <p:spPr>
          <a:xfrm>
            <a:off x="5796676" y="3396092"/>
            <a:ext cx="369332" cy="1108637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hu-HU" b="1" dirty="0">
                <a:latin typeface="Arial" charset="0"/>
                <a:cs typeface="Arial" charset="0"/>
              </a:rPr>
              <a:t>Rendes futam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C40CAE4-C07A-402E-958D-B27F7CC65F13}"/>
              </a:ext>
            </a:extLst>
          </p:cNvPr>
          <p:cNvSpPr txBox="1"/>
          <p:nvPr/>
        </p:nvSpPr>
        <p:spPr>
          <a:xfrm>
            <a:off x="6096000" y="3405198"/>
            <a:ext cx="369332" cy="1486946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hu-HU" b="1" dirty="0">
                <a:solidFill>
                  <a:srgbClr val="00B0F0"/>
                </a:solidFill>
                <a:latin typeface="Arial" charset="0"/>
                <a:cs typeface="Arial" charset="0"/>
              </a:rPr>
              <a:t>Stabilizációs futam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5BF1BE-A917-4B2B-8069-674367A65EE2}"/>
              </a:ext>
            </a:extLst>
          </p:cNvPr>
          <p:cNvSpPr txBox="1"/>
          <p:nvPr/>
        </p:nvSpPr>
        <p:spPr>
          <a:xfrm>
            <a:off x="6488668" y="3382968"/>
            <a:ext cx="369332" cy="1108637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hu-HU" b="1" dirty="0">
                <a:latin typeface="Arial" charset="0"/>
                <a:cs typeface="Arial" charset="0"/>
              </a:rPr>
              <a:t>Rendes futam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12E91B3-E721-4ECE-A940-E576BAF40123}"/>
              </a:ext>
            </a:extLst>
          </p:cNvPr>
          <p:cNvSpPr txBox="1"/>
          <p:nvPr/>
        </p:nvSpPr>
        <p:spPr>
          <a:xfrm>
            <a:off x="6881336" y="3376406"/>
            <a:ext cx="369332" cy="1108637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hu-HU" b="1" dirty="0">
                <a:latin typeface="Arial" charset="0"/>
                <a:cs typeface="Arial" charset="0"/>
              </a:rPr>
              <a:t>Rendes futam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0113662-8DDE-4B41-A622-C4CABFCACF48}"/>
              </a:ext>
            </a:extLst>
          </p:cNvPr>
          <p:cNvSpPr txBox="1"/>
          <p:nvPr/>
        </p:nvSpPr>
        <p:spPr>
          <a:xfrm>
            <a:off x="7274004" y="3369844"/>
            <a:ext cx="369332" cy="1108637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hu-HU" b="1" dirty="0">
                <a:latin typeface="Arial" charset="0"/>
                <a:cs typeface="Arial" charset="0"/>
              </a:rPr>
              <a:t>Rendes futam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67E6985-B65F-4098-ADAD-9A4032B5426B}"/>
              </a:ext>
            </a:extLst>
          </p:cNvPr>
          <p:cNvSpPr txBox="1"/>
          <p:nvPr/>
        </p:nvSpPr>
        <p:spPr>
          <a:xfrm>
            <a:off x="7666672" y="3363282"/>
            <a:ext cx="369332" cy="1108637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hu-HU" b="1" dirty="0">
                <a:latin typeface="Arial" charset="0"/>
                <a:cs typeface="Arial" charset="0"/>
              </a:rPr>
              <a:t>Rendes futam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A5B02C5-4918-4451-962C-1BFB0F911DF3}"/>
              </a:ext>
            </a:extLst>
          </p:cNvPr>
          <p:cNvSpPr txBox="1"/>
          <p:nvPr/>
        </p:nvSpPr>
        <p:spPr>
          <a:xfrm>
            <a:off x="8059340" y="2665354"/>
            <a:ext cx="461665" cy="2080057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hu-HU" b="1" dirty="0">
                <a:solidFill>
                  <a:srgbClr val="00B050"/>
                </a:solidFill>
                <a:latin typeface="Arial" charset="0"/>
                <a:cs typeface="Arial" charset="0"/>
              </a:rPr>
              <a:t>Kibocsátási futam</a:t>
            </a:r>
          </a:p>
        </p:txBody>
      </p:sp>
      <p:sp>
        <p:nvSpPr>
          <p:cNvPr id="87089" name="TextBox 4">
            <a:extLst>
              <a:ext uri="{FF2B5EF4-FFF2-40B4-BE49-F238E27FC236}">
                <a16:creationId xmlns:a16="http://schemas.microsoft.com/office/drawing/2014/main" id="{D6A2C88C-498B-4766-B923-A86BCE7BD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4325" y="1214438"/>
            <a:ext cx="1209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1400" b="1"/>
              <a:t>Élesbe állás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43DB74-5762-46D0-A2F4-F1BB011DE730}"/>
              </a:ext>
            </a:extLst>
          </p:cNvPr>
          <p:cNvCxnSpPr>
            <a:stCxn id="87089" idx="2"/>
          </p:cNvCxnSpPr>
          <p:nvPr/>
        </p:nvCxnSpPr>
        <p:spPr>
          <a:xfrm flipH="1">
            <a:off x="8534400" y="1522413"/>
            <a:ext cx="4763" cy="454025"/>
          </a:xfrm>
          <a:prstGeom prst="straightConnector1">
            <a:avLst/>
          </a:prstGeom>
          <a:ln w="38100">
            <a:solidFill>
              <a:srgbClr val="19191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749A378-D306-4211-82F9-3ACEF727C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83811"/>
              </p:ext>
            </p:extLst>
          </p:nvPr>
        </p:nvGraphicFramePr>
        <p:xfrm>
          <a:off x="685800" y="1219200"/>
          <a:ext cx="8001000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807352783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323316693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85090213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hu-HU" sz="1600" dirty="0"/>
                        <a:t>Események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Résztvevői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Time-</a:t>
                      </a:r>
                      <a:r>
                        <a:rPr lang="hu-HU" sz="1600" dirty="0" err="1"/>
                        <a:t>box</a:t>
                      </a:r>
                      <a:r>
                        <a:rPr lang="hu-HU" sz="1600" dirty="0"/>
                        <a:t> </a:t>
                      </a:r>
                    </a:p>
                    <a:p>
                      <a:r>
                        <a:rPr lang="hu-HU" sz="1600" dirty="0"/>
                        <a:t>(1 hónapos futam esetén)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733567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r>
                        <a:rPr lang="hu-HU" sz="1600" dirty="0"/>
                        <a:t>Futam tervevés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Scrum mester, Termékgazda, Fejlesztő csapat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8 óra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090073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r>
                        <a:rPr lang="hu-HU" sz="1600" dirty="0"/>
                        <a:t>Napi Scrum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Fejlesztő csapat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15 perc (mindig)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80545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r>
                        <a:rPr lang="hu-HU" sz="1600" dirty="0"/>
                        <a:t>Bemutató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600" dirty="0"/>
                        <a:t>Scrum mester, Termékgazda, Fejlesztő csapat, Érintettek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4 óra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803137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r>
                        <a:rPr lang="hu-HU" sz="1600" dirty="0"/>
                        <a:t>Visszatekintés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600" dirty="0"/>
                        <a:t>Scrum mester, Termékgazda, Fejlesztő csapat 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3 óra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793219"/>
                  </a:ext>
                </a:extLst>
              </a:tr>
            </a:tbl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C7C864A0-260D-45FE-B4CC-5506395DAA47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353956"/>
            <a:ext cx="76962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Time-</a:t>
            </a: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box</a:t>
            </a: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 </a:t>
            </a:r>
            <a:r>
              <a:rPr lang="hu-HU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(maximális idő egy esemény kapcsán)</a:t>
            </a:r>
          </a:p>
        </p:txBody>
      </p:sp>
    </p:spTree>
    <p:extLst>
      <p:ext uri="{BB962C8B-B14F-4D97-AF65-F5344CB8AC3E}">
        <p14:creationId xmlns:p14="http://schemas.microsoft.com/office/powerpoint/2010/main" val="9573869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D7AB20-F47B-471C-B0E8-BAC7A09E3386}"/>
              </a:ext>
            </a:extLst>
          </p:cNvPr>
          <p:cNvSpPr txBox="1"/>
          <p:nvPr/>
        </p:nvSpPr>
        <p:spPr>
          <a:xfrm>
            <a:off x="2057400" y="2841625"/>
            <a:ext cx="4900613" cy="132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hu-HU" sz="80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Termékek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B0546D-2FCE-475F-934C-EDE06B568515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84582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Termék kívánságlista (</a:t>
            </a: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product</a:t>
            </a: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backlog)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A2E2D2-C258-47ED-8D37-8CFD4D636085}"/>
              </a:ext>
            </a:extLst>
          </p:cNvPr>
          <p:cNvSpPr txBox="1">
            <a:spLocks/>
          </p:cNvSpPr>
          <p:nvPr/>
        </p:nvSpPr>
        <p:spPr>
          <a:xfrm>
            <a:off x="0" y="1447800"/>
            <a:ext cx="91440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300" kern="0" dirty="0">
              <a:latin typeface="+mn-lt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A2A780-BC32-45C0-89DD-5F48176F9862}"/>
              </a:ext>
            </a:extLst>
          </p:cNvPr>
          <p:cNvSpPr txBox="1">
            <a:spLocks/>
          </p:cNvSpPr>
          <p:nvPr/>
        </p:nvSpPr>
        <p:spPr>
          <a:xfrm>
            <a:off x="457200" y="1524000"/>
            <a:ext cx="8153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Követelmények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A projekt elvárt munkáinak listája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Ideális esetben olyan elemek, amelyek az ügyfél számára üzleti értékkel bírnak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A Termékgazda priorizálja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400" kern="0" dirty="0">
                <a:latin typeface="Vodafone Lt" pitchFamily="34" charset="0"/>
                <a:cs typeface="+mn-cs"/>
              </a:rPr>
              <a:t>Minden egyes futam megkezdése előtt újra </a:t>
            </a:r>
            <a:r>
              <a:rPr lang="hu-HU" sz="2400" kern="0" dirty="0" err="1">
                <a:latin typeface="Vodafone Lt" pitchFamily="34" charset="0"/>
                <a:cs typeface="+mn-cs"/>
              </a:rPr>
              <a:t>priorizálásra</a:t>
            </a:r>
            <a:r>
              <a:rPr lang="hu-HU" sz="2400" kern="0" dirty="0">
                <a:latin typeface="Vodafone Lt" pitchFamily="34" charset="0"/>
                <a:cs typeface="+mn-cs"/>
              </a:rPr>
              <a:t> kerül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4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4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400" kern="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BCAD21-0A1D-4F39-88A3-BE589E224DD8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A jó termék kívánságlista: DEEP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690BA8-A83A-4EEC-A66D-6B09E2A10DE2}"/>
              </a:ext>
            </a:extLst>
          </p:cNvPr>
          <p:cNvSpPr txBox="1">
            <a:spLocks/>
          </p:cNvSpPr>
          <p:nvPr/>
        </p:nvSpPr>
        <p:spPr>
          <a:xfrm>
            <a:off x="0" y="1447800"/>
            <a:ext cx="91440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300" kern="0" dirty="0">
              <a:latin typeface="+mn-lt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DE2938-BE00-46DE-A6A5-82FC79D32FD2}"/>
              </a:ext>
            </a:extLst>
          </p:cNvPr>
          <p:cNvSpPr txBox="1">
            <a:spLocks/>
          </p:cNvSpPr>
          <p:nvPr/>
        </p:nvSpPr>
        <p:spPr>
          <a:xfrm>
            <a:off x="457200" y="1676400"/>
            <a:ext cx="82296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3200" b="1" u="sng" kern="0" dirty="0" err="1">
                <a:latin typeface="Vodafone Lt" pitchFamily="34" charset="0"/>
                <a:cs typeface="+mn-cs"/>
              </a:rPr>
              <a:t>D</a:t>
            </a:r>
            <a:r>
              <a:rPr lang="hu-HU" sz="3200" kern="0" dirty="0" err="1">
                <a:latin typeface="Vodafone Lt" pitchFamily="34" charset="0"/>
                <a:cs typeface="+mn-cs"/>
              </a:rPr>
              <a:t>etailed</a:t>
            </a:r>
            <a:r>
              <a:rPr lang="hu-HU" sz="3200" kern="0" dirty="0">
                <a:latin typeface="Vodafone Lt" pitchFamily="34" charset="0"/>
                <a:cs typeface="+mn-cs"/>
              </a:rPr>
              <a:t> </a:t>
            </a:r>
            <a:r>
              <a:rPr lang="hu-HU" sz="3200" kern="0" dirty="0" err="1">
                <a:latin typeface="Vodafone Lt" pitchFamily="34" charset="0"/>
              </a:rPr>
              <a:t>a</a:t>
            </a:r>
            <a:r>
              <a:rPr lang="hu-HU" sz="3200" kern="0" dirty="0" err="1">
                <a:latin typeface="Vodafone Lt" pitchFamily="34" charset="0"/>
                <a:cs typeface="+mn-cs"/>
              </a:rPr>
              <a:t>ppropriately</a:t>
            </a:r>
            <a:r>
              <a:rPr lang="hu-HU" sz="3200" kern="0" dirty="0">
                <a:latin typeface="Vodafone Lt" pitchFamily="34" charset="0"/>
                <a:cs typeface="+mn-cs"/>
              </a:rPr>
              <a:t> – megfelelően részletezett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3200" b="1" u="sng" kern="0" dirty="0" err="1">
                <a:latin typeface="Vodafone Lt" pitchFamily="34" charset="0"/>
                <a:cs typeface="+mn-cs"/>
              </a:rPr>
              <a:t>E</a:t>
            </a:r>
            <a:r>
              <a:rPr lang="hu-HU" sz="3200" kern="0" dirty="0" err="1">
                <a:latin typeface="Vodafone Lt" pitchFamily="34" charset="0"/>
                <a:cs typeface="+mn-cs"/>
              </a:rPr>
              <a:t>stimated</a:t>
            </a:r>
            <a:r>
              <a:rPr lang="hu-HU" sz="3200" kern="0" dirty="0">
                <a:latin typeface="Vodafone Lt" pitchFamily="34" charset="0"/>
                <a:cs typeface="+mn-cs"/>
              </a:rPr>
              <a:t> – becsléssel ellátott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3200" b="1" u="sng" kern="0" dirty="0" err="1">
                <a:latin typeface="Vodafone Lt" pitchFamily="34" charset="0"/>
                <a:cs typeface="+mn-cs"/>
              </a:rPr>
              <a:t>E</a:t>
            </a:r>
            <a:r>
              <a:rPr lang="hu-HU" sz="3200" kern="0" dirty="0" err="1">
                <a:latin typeface="Vodafone Lt" pitchFamily="34" charset="0"/>
                <a:cs typeface="+mn-cs"/>
              </a:rPr>
              <a:t>mergent</a:t>
            </a:r>
            <a:r>
              <a:rPr lang="hu-HU" sz="3200" kern="0" dirty="0">
                <a:latin typeface="Vodafone Lt" pitchFamily="34" charset="0"/>
                <a:cs typeface="+mn-cs"/>
              </a:rPr>
              <a:t> – folyamatosan alakuló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3200" b="1" u="sng" kern="0" dirty="0">
                <a:latin typeface="Vodafone Lt" pitchFamily="34" charset="0"/>
                <a:cs typeface="+mn-cs"/>
              </a:rPr>
              <a:t>P</a:t>
            </a:r>
            <a:r>
              <a:rPr lang="hu-HU" sz="3200" kern="0" dirty="0">
                <a:latin typeface="Vodafone Lt" pitchFamily="34" charset="0"/>
                <a:cs typeface="+mn-cs"/>
              </a:rPr>
              <a:t>rioritized  – priorizált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BCD26C-214F-41FE-ACB6-F5C7E0034428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381000"/>
            <a:ext cx="83820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MoSCoW priorizálás 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– egy lehetséges első durva osztályozás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5BEBC8-0ABD-4EF8-9368-04940277CCB8}"/>
              </a:ext>
            </a:extLst>
          </p:cNvPr>
          <p:cNvSpPr txBox="1">
            <a:spLocks/>
          </p:cNvSpPr>
          <p:nvPr/>
        </p:nvSpPr>
        <p:spPr>
          <a:xfrm>
            <a:off x="457200" y="1676400"/>
            <a:ext cx="8724900" cy="47244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4000" b="1" kern="0" dirty="0">
                <a:latin typeface="Vodafone Lt" pitchFamily="34" charset="0"/>
                <a:cs typeface="+mn-cs"/>
              </a:rPr>
              <a:t>M</a:t>
            </a:r>
            <a:r>
              <a:rPr lang="hu-HU" sz="3200" kern="0" dirty="0">
                <a:latin typeface="Vodafone Lt" pitchFamily="34" charset="0"/>
                <a:cs typeface="+mn-cs"/>
              </a:rPr>
              <a:t>ust </a:t>
            </a:r>
            <a:r>
              <a:rPr lang="hu-HU" sz="3200" kern="0" dirty="0" err="1">
                <a:latin typeface="Vodafone Lt" pitchFamily="34" charset="0"/>
                <a:cs typeface="+mn-cs"/>
              </a:rPr>
              <a:t>Have</a:t>
            </a:r>
            <a:r>
              <a:rPr lang="hu-HU" sz="3200" kern="0" dirty="0">
                <a:latin typeface="Vodafone Lt" pitchFamily="34" charset="0"/>
                <a:cs typeface="+mn-cs"/>
              </a:rPr>
              <a:t> (Kell, nélkülözhetetlen)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4000" b="1" kern="0" dirty="0" err="1">
                <a:latin typeface="Vodafone Lt" pitchFamily="34" charset="0"/>
                <a:cs typeface="+mn-cs"/>
              </a:rPr>
              <a:t>S</a:t>
            </a:r>
            <a:r>
              <a:rPr lang="hu-HU" sz="3200" kern="0" dirty="0" err="1">
                <a:latin typeface="Vodafone Lt" pitchFamily="34" charset="0"/>
                <a:cs typeface="+mn-cs"/>
              </a:rPr>
              <a:t>hould</a:t>
            </a:r>
            <a:r>
              <a:rPr lang="hu-HU" sz="3200" kern="0" dirty="0">
                <a:latin typeface="Vodafone Lt" pitchFamily="34" charset="0"/>
                <a:cs typeface="+mn-cs"/>
              </a:rPr>
              <a:t> </a:t>
            </a:r>
            <a:r>
              <a:rPr lang="hu-HU" sz="3200" kern="0" dirty="0" err="1">
                <a:latin typeface="Vodafone Lt" pitchFamily="34" charset="0"/>
                <a:cs typeface="+mn-cs"/>
              </a:rPr>
              <a:t>Have</a:t>
            </a:r>
            <a:r>
              <a:rPr lang="hu-HU" sz="3200" kern="0" dirty="0">
                <a:latin typeface="Vodafone Lt" pitchFamily="34" charset="0"/>
                <a:cs typeface="+mn-cs"/>
              </a:rPr>
              <a:t> (Kellene, fontos)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4000" b="1" kern="0" dirty="0" err="1">
                <a:latin typeface="Vodafone Lt" pitchFamily="34" charset="0"/>
                <a:cs typeface="+mn-cs"/>
              </a:rPr>
              <a:t>C</a:t>
            </a:r>
            <a:r>
              <a:rPr lang="hu-HU" sz="3200" kern="0" dirty="0" err="1">
                <a:latin typeface="Vodafone Lt" pitchFamily="34" charset="0"/>
                <a:cs typeface="+mn-cs"/>
              </a:rPr>
              <a:t>ould</a:t>
            </a:r>
            <a:r>
              <a:rPr lang="hu-HU" sz="3200" kern="0" dirty="0">
                <a:latin typeface="Vodafone Lt" pitchFamily="34" charset="0"/>
                <a:cs typeface="+mn-cs"/>
              </a:rPr>
              <a:t> </a:t>
            </a:r>
            <a:r>
              <a:rPr lang="hu-HU" sz="3200" kern="0" dirty="0" err="1">
                <a:latin typeface="Vodafone Lt" pitchFamily="34" charset="0"/>
                <a:cs typeface="+mn-cs"/>
              </a:rPr>
              <a:t>Have</a:t>
            </a:r>
            <a:r>
              <a:rPr lang="hu-HU" sz="3200" kern="0" dirty="0">
                <a:latin typeface="Vodafone Lt" pitchFamily="34" charset="0"/>
                <a:cs typeface="+mn-cs"/>
              </a:rPr>
              <a:t> (Lehetne, de rövid távon megvagyunk nélküle)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4000" b="1" kern="0" dirty="0" err="1">
                <a:latin typeface="Vodafone Lt" pitchFamily="34" charset="0"/>
                <a:cs typeface="+mn-cs"/>
              </a:rPr>
              <a:t>W</a:t>
            </a:r>
            <a:r>
              <a:rPr lang="hu-HU" sz="3200" kern="0" dirty="0" err="1">
                <a:latin typeface="Vodafone Lt" pitchFamily="34" charset="0"/>
                <a:cs typeface="+mn-cs"/>
              </a:rPr>
              <a:t>ould</a:t>
            </a:r>
            <a:r>
              <a:rPr lang="hu-HU" sz="3200" kern="0" dirty="0">
                <a:latin typeface="Vodafone Lt" pitchFamily="34" charset="0"/>
                <a:cs typeface="+mn-cs"/>
              </a:rPr>
              <a:t> Like </a:t>
            </a:r>
            <a:r>
              <a:rPr lang="hu-HU" sz="3200" kern="0" dirty="0" err="1">
                <a:latin typeface="Vodafone Lt" pitchFamily="34" charset="0"/>
                <a:cs typeface="+mn-cs"/>
              </a:rPr>
              <a:t>to</a:t>
            </a:r>
            <a:r>
              <a:rPr lang="hu-HU" sz="3200" kern="0" dirty="0">
                <a:latin typeface="Vodafone Lt" pitchFamily="34" charset="0"/>
                <a:cs typeface="+mn-cs"/>
              </a:rPr>
              <a:t> </a:t>
            </a:r>
            <a:r>
              <a:rPr lang="hu-HU" sz="3200" kern="0" dirty="0" err="1">
                <a:latin typeface="Vodafone Lt" pitchFamily="34" charset="0"/>
                <a:cs typeface="+mn-cs"/>
              </a:rPr>
              <a:t>Have</a:t>
            </a:r>
            <a:r>
              <a:rPr lang="hu-HU" sz="3200" kern="0" dirty="0">
                <a:latin typeface="Vodafone Lt" pitchFamily="34" charset="0"/>
                <a:cs typeface="+mn-cs"/>
              </a:rPr>
              <a:t> (</a:t>
            </a:r>
            <a:r>
              <a:rPr lang="hu-HU" sz="3200" kern="0" dirty="0">
                <a:latin typeface="Vodafone Lt" pitchFamily="34" charset="0"/>
              </a:rPr>
              <a:t>J</a:t>
            </a:r>
            <a:r>
              <a:rPr lang="hu-HU" sz="3200" kern="0" dirty="0">
                <a:latin typeface="Vodafone Lt" pitchFamily="34" charset="0"/>
                <a:cs typeface="+mn-cs"/>
              </a:rPr>
              <a:t>ó lenne, ha lenne, de megvagyunk nélküle)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CAE16CC-A8C0-4F67-857A-F5314AEE009D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Felhasználói történet (</a:t>
            </a: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User</a:t>
            </a: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story)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04B458-A03D-40E5-9D0C-5BA64FB11DC8}"/>
              </a:ext>
            </a:extLst>
          </p:cNvPr>
          <p:cNvSpPr txBox="1">
            <a:spLocks/>
          </p:cNvSpPr>
          <p:nvPr/>
        </p:nvSpPr>
        <p:spPr>
          <a:xfrm>
            <a:off x="152400" y="1447800"/>
            <a:ext cx="8724900" cy="47244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A termék kívánságlista ebből áll. 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A felhasználói történet egy funkció vagy jellemző rövid, egyszerű leírása azon személy </a:t>
            </a:r>
            <a:r>
              <a:rPr lang="hu-HU" sz="2300" kern="0" dirty="0">
                <a:latin typeface="Vodafone Lt" pitchFamily="34" charset="0"/>
                <a:cs typeface="Arial" charset="0"/>
              </a:rPr>
              <a:t>(általában a felhasználó vagy megrendelő) </a:t>
            </a:r>
            <a:r>
              <a:rPr lang="hu-HU" sz="2300" kern="0" dirty="0">
                <a:latin typeface="Vodafone Lt" pitchFamily="34" charset="0"/>
                <a:cs typeface="+mn-cs"/>
              </a:rPr>
              <a:t>által  megfogalmazva, aki ezt a új képességet szeretné.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Tipikusan leírható az alábbi mintával:</a:t>
            </a:r>
          </a:p>
          <a:p>
            <a:pPr lvl="1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r>
              <a:rPr lang="hu-HU" sz="2300" i="1" kern="0" dirty="0" err="1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As</a:t>
            </a:r>
            <a:r>
              <a:rPr lang="hu-HU" sz="2300" i="1" kern="0" dirty="0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 a &lt;</a:t>
            </a:r>
            <a:r>
              <a:rPr lang="hu-HU" sz="2300" i="1" kern="0" dirty="0" err="1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type</a:t>
            </a:r>
            <a:r>
              <a:rPr lang="hu-HU" sz="2300" i="1" kern="0" dirty="0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 of </a:t>
            </a:r>
            <a:r>
              <a:rPr lang="hu-HU" sz="2300" i="1" kern="0" dirty="0" err="1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user</a:t>
            </a:r>
            <a:r>
              <a:rPr lang="hu-HU" sz="2300" i="1" kern="0" dirty="0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&gt;, I </a:t>
            </a:r>
            <a:r>
              <a:rPr lang="hu-HU" sz="2300" i="1" kern="0" dirty="0" err="1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want</a:t>
            </a:r>
            <a:r>
              <a:rPr lang="hu-HU" sz="2300" i="1" kern="0" dirty="0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 &lt;</a:t>
            </a:r>
            <a:r>
              <a:rPr lang="hu-HU" sz="2300" i="1" kern="0" dirty="0" err="1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some</a:t>
            </a:r>
            <a:r>
              <a:rPr lang="hu-HU" sz="2300" i="1" kern="0" dirty="0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 </a:t>
            </a:r>
            <a:r>
              <a:rPr lang="hu-HU" sz="2300" i="1" kern="0" dirty="0" err="1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goal</a:t>
            </a:r>
            <a:r>
              <a:rPr lang="hu-HU" sz="2300" i="1" kern="0" dirty="0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&gt; </a:t>
            </a:r>
            <a:r>
              <a:rPr lang="hu-HU" sz="2300" i="1" kern="0" dirty="0" err="1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so</a:t>
            </a:r>
            <a:r>
              <a:rPr lang="hu-HU" sz="2300" i="1" kern="0" dirty="0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 </a:t>
            </a:r>
            <a:r>
              <a:rPr lang="hu-HU" sz="2300" i="1" kern="0" dirty="0" err="1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that</a:t>
            </a:r>
            <a:r>
              <a:rPr lang="hu-HU" sz="2300" i="1" kern="0" dirty="0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 &lt;</a:t>
            </a:r>
            <a:r>
              <a:rPr lang="hu-HU" sz="2300" i="1" kern="0" dirty="0" err="1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some</a:t>
            </a:r>
            <a:r>
              <a:rPr lang="hu-HU" sz="2300" i="1" kern="0" dirty="0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 </a:t>
            </a:r>
            <a:r>
              <a:rPr lang="hu-HU" sz="2300" i="1" kern="0" dirty="0" err="1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reason</a:t>
            </a:r>
            <a:r>
              <a:rPr lang="hu-HU" sz="2300" i="1" kern="0" dirty="0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&gt;</a:t>
            </a:r>
          </a:p>
          <a:p>
            <a:pPr lvl="1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r>
              <a:rPr lang="hu-HU" sz="2300" kern="0" dirty="0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vagy</a:t>
            </a:r>
          </a:p>
          <a:p>
            <a:pPr lvl="1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r>
              <a:rPr lang="hu-HU" sz="2300" i="1" kern="0" dirty="0" err="1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In</a:t>
            </a:r>
            <a:r>
              <a:rPr lang="hu-HU" sz="2300" i="1" kern="0" dirty="0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 </a:t>
            </a:r>
            <a:r>
              <a:rPr lang="hu-HU" sz="2300" i="1" kern="0" dirty="0" err="1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order</a:t>
            </a:r>
            <a:r>
              <a:rPr lang="hu-HU" sz="2300" i="1" kern="0" dirty="0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 </a:t>
            </a:r>
            <a:r>
              <a:rPr lang="hu-HU" sz="2300" i="1" kern="0" dirty="0" err="1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to</a:t>
            </a:r>
            <a:r>
              <a:rPr lang="hu-HU" sz="2300" i="1" kern="0" dirty="0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  &lt;</a:t>
            </a:r>
            <a:r>
              <a:rPr lang="hu-HU" sz="2300" i="1" kern="0" dirty="0" err="1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achive</a:t>
            </a:r>
            <a:r>
              <a:rPr lang="hu-HU" sz="2300" i="1" kern="0" dirty="0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  </a:t>
            </a:r>
            <a:r>
              <a:rPr lang="hu-HU" sz="2300" i="1" kern="0" dirty="0" err="1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value</a:t>
            </a:r>
            <a:r>
              <a:rPr lang="hu-HU" sz="2300" i="1" kern="0" dirty="0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&gt;, </a:t>
            </a:r>
            <a:r>
              <a:rPr lang="hu-HU" sz="2300" i="1" kern="0" dirty="0" err="1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as</a:t>
            </a:r>
            <a:r>
              <a:rPr lang="hu-HU" sz="2300" i="1" kern="0" dirty="0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 a &lt;</a:t>
            </a:r>
            <a:r>
              <a:rPr lang="hu-HU" sz="2300" i="1" kern="0" dirty="0" err="1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type</a:t>
            </a:r>
            <a:r>
              <a:rPr lang="hu-HU" sz="2300" i="1" kern="0" dirty="0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 of </a:t>
            </a:r>
            <a:r>
              <a:rPr lang="hu-HU" sz="2300" i="1" kern="0" dirty="0" err="1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user</a:t>
            </a:r>
            <a:r>
              <a:rPr lang="hu-HU" sz="2300" i="1" kern="0" dirty="0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&gt;, I </a:t>
            </a:r>
            <a:r>
              <a:rPr lang="hu-HU" sz="2300" i="1" kern="0" dirty="0" err="1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want</a:t>
            </a:r>
            <a:r>
              <a:rPr lang="hu-HU" sz="2300" i="1" kern="0" dirty="0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 &lt;</a:t>
            </a:r>
            <a:r>
              <a:rPr lang="hu-HU" sz="2300" i="1" kern="0" dirty="0" err="1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some</a:t>
            </a:r>
            <a:r>
              <a:rPr lang="hu-HU" sz="2300" i="1" kern="0" dirty="0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 </a:t>
            </a:r>
            <a:r>
              <a:rPr lang="hu-HU" sz="2300" i="1" kern="0" dirty="0" err="1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goal</a:t>
            </a:r>
            <a:r>
              <a:rPr lang="hu-HU" sz="2300" i="1" kern="0" dirty="0">
                <a:solidFill>
                  <a:schemeClr val="accent2">
                    <a:lumMod val="50000"/>
                  </a:schemeClr>
                </a:solidFill>
                <a:latin typeface="Vodafone Lt" pitchFamily="34" charset="0"/>
                <a:cs typeface="+mn-cs"/>
              </a:rPr>
              <a:t>&gt;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sz="2300" kern="0" dirty="0">
              <a:latin typeface="Vodafone Lt" pitchFamily="34" charset="0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A felhasználói történetnek van neve (azonosítója), leírása, elfogadási teszt forgatókönyve (kész/</a:t>
            </a:r>
            <a:r>
              <a:rPr lang="hu-HU" sz="2300" kern="0" dirty="0" err="1">
                <a:latin typeface="Vodafone Lt" pitchFamily="34" charset="0"/>
                <a:cs typeface="+mn-cs"/>
              </a:rPr>
              <a:t>Done</a:t>
            </a:r>
            <a:r>
              <a:rPr lang="hu-HU" sz="2300" kern="0" dirty="0">
                <a:latin typeface="Vodafone Lt" pitchFamily="34" charset="0"/>
                <a:cs typeface="+mn-cs"/>
              </a:rPr>
              <a:t> kritériuma)</a:t>
            </a:r>
            <a:endParaRPr lang="en-US" sz="2300" kern="0" dirty="0">
              <a:latin typeface="Vodafone Lt" pitchFamily="34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88C5F8-7CB0-4488-9A36-E9187F83C952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INVEST </a:t>
            </a: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in</a:t>
            </a: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 Good </a:t>
            </a: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User</a:t>
            </a: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Stories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C32AD6-DC72-49CD-95F9-CA8F927AC7C0}"/>
              </a:ext>
            </a:extLst>
          </p:cNvPr>
          <p:cNvSpPr txBox="1">
            <a:spLocks/>
          </p:cNvSpPr>
          <p:nvPr/>
        </p:nvSpPr>
        <p:spPr>
          <a:xfrm>
            <a:off x="723900" y="1676400"/>
            <a:ext cx="8724900" cy="47244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4400" kern="0" dirty="0">
                <a:latin typeface="Vodafone Lt" pitchFamily="34" charset="0"/>
                <a:cs typeface="+mn-cs"/>
              </a:rPr>
              <a:t>I</a:t>
            </a:r>
            <a:r>
              <a:rPr lang="hu-HU" sz="3200" kern="0" dirty="0">
                <a:latin typeface="Vodafone Lt" pitchFamily="34" charset="0"/>
                <a:cs typeface="+mn-cs"/>
              </a:rPr>
              <a:t>ndependent</a:t>
            </a:r>
            <a:r>
              <a:rPr lang="en-US" sz="3200" kern="0" dirty="0">
                <a:latin typeface="Vodafone Lt" pitchFamily="34" charset="0"/>
                <a:cs typeface="+mn-cs"/>
              </a:rPr>
              <a:t> – f</a:t>
            </a:r>
            <a:r>
              <a:rPr lang="hu-HU" sz="3200" kern="0" dirty="0">
                <a:latin typeface="Vodafone Lt" pitchFamily="34" charset="0"/>
                <a:cs typeface="+mn-cs"/>
              </a:rPr>
              <a:t>üggetlen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4000" kern="0" dirty="0">
                <a:latin typeface="Vodafone Lt" pitchFamily="34" charset="0"/>
                <a:cs typeface="+mn-cs"/>
              </a:rPr>
              <a:t>N</a:t>
            </a:r>
            <a:r>
              <a:rPr lang="hu-HU" sz="3200" kern="0" dirty="0">
                <a:latin typeface="Vodafone Lt" pitchFamily="34" charset="0"/>
                <a:cs typeface="+mn-cs"/>
              </a:rPr>
              <a:t>egotiable - érthető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4000" kern="0" dirty="0">
                <a:latin typeface="Vodafone Lt" pitchFamily="34" charset="0"/>
                <a:cs typeface="+mn-cs"/>
              </a:rPr>
              <a:t>V</a:t>
            </a:r>
            <a:r>
              <a:rPr lang="hu-HU" sz="3200" kern="0" dirty="0">
                <a:latin typeface="Vodafone Lt" pitchFamily="34" charset="0"/>
                <a:cs typeface="+mn-cs"/>
              </a:rPr>
              <a:t>aluable – értékkel  bíró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4000" kern="0" dirty="0">
                <a:latin typeface="Vodafone Lt" pitchFamily="34" charset="0"/>
                <a:cs typeface="+mn-cs"/>
              </a:rPr>
              <a:t>E</a:t>
            </a:r>
            <a:r>
              <a:rPr lang="hu-HU" sz="3200" kern="0" dirty="0">
                <a:latin typeface="Vodafone Lt" pitchFamily="34" charset="0"/>
                <a:cs typeface="+mn-cs"/>
              </a:rPr>
              <a:t>stimable - megbecsülhető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4000" kern="0" dirty="0">
                <a:latin typeface="Vodafone Lt" pitchFamily="34" charset="0"/>
                <a:cs typeface="+mn-cs"/>
              </a:rPr>
              <a:t>S</a:t>
            </a:r>
            <a:r>
              <a:rPr lang="hu-HU" sz="3200" kern="0" dirty="0">
                <a:latin typeface="Vodafone Lt" pitchFamily="34" charset="0"/>
                <a:cs typeface="+mn-cs"/>
              </a:rPr>
              <a:t>mall - rövid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4000" kern="0" dirty="0">
                <a:latin typeface="Vodafone Lt" pitchFamily="34" charset="0"/>
                <a:cs typeface="+mn-cs"/>
              </a:rPr>
              <a:t>T</a:t>
            </a:r>
            <a:r>
              <a:rPr lang="hu-HU" sz="3200" kern="0" dirty="0">
                <a:latin typeface="Vodafone Lt" pitchFamily="34" charset="0"/>
                <a:cs typeface="+mn-cs"/>
              </a:rPr>
              <a:t>estable - tesztelhető</a:t>
            </a:r>
            <a:endParaRPr lang="en-US" sz="3200" kern="0" dirty="0">
              <a:latin typeface="Vodafone Lt" pitchFamily="34" charset="0"/>
              <a:cs typeface="+mn-cs"/>
            </a:endParaRPr>
          </a:p>
        </p:txBody>
      </p:sp>
      <p:sp>
        <p:nvSpPr>
          <p:cNvPr id="103429" name="TextBox 4">
            <a:extLst>
              <a:ext uri="{FF2B5EF4-FFF2-40B4-BE49-F238E27FC236}">
                <a16:creationId xmlns:a16="http://schemas.microsoft.com/office/drawing/2014/main" id="{060D98E2-73C1-4A8A-9A88-4EFEA26E2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038" y="6400800"/>
            <a:ext cx="5394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/>
              <a:t>Bill Wake </a:t>
            </a:r>
            <a:r>
              <a:rPr lang="hu-HU" altLang="hu-HU">
                <a:hlinkClick r:id="rId2"/>
              </a:rPr>
              <a:t>http://xp123.com/articles/invest-in-good-stories-and-smart-tasks/ l</a:t>
            </a:r>
            <a:r>
              <a:rPr lang="hu-HU" altLang="hu-HU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38266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CC7BBD-6F7D-4716-B91B-0DB4B64E3426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Felhasználói történet példák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3DF78A-07C9-41C1-9996-70FCC2BB6C52}"/>
              </a:ext>
            </a:extLst>
          </p:cNvPr>
          <p:cNvSpPr txBox="1">
            <a:spLocks/>
          </p:cNvSpPr>
          <p:nvPr/>
        </p:nvSpPr>
        <p:spPr>
          <a:xfrm>
            <a:off x="152400" y="1447800"/>
            <a:ext cx="8724900" cy="47244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500" kern="0" dirty="0">
                <a:latin typeface="Vodafone Lt" pitchFamily="34" charset="0"/>
                <a:cs typeface="+mn-cs"/>
              </a:rPr>
              <a:t>Felhasználóként regisztrálni kell magamat felhasználói névvel és nem triviális (legalább 8 karaktert, nagybetűt, kisbetűt és számot egyaránt tartalmazó) jelszóval azért, hogy később biztonságosan be tudjak jelentkezni a rendszerbe.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500" kern="0" dirty="0">
                <a:latin typeface="Vodafone Lt" pitchFamily="34" charset="0"/>
                <a:cs typeface="+mn-cs"/>
              </a:rPr>
              <a:t>Webes könyváruház felhasználójaként szeretném látni a legnépszerűbb száz könyv listáját azért, hogy egyet vagy többet ki tudjak választani belőle megvásárlás céljára.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500" kern="0" dirty="0">
                <a:latin typeface="Vodafone Lt" pitchFamily="34" charset="0"/>
                <a:cs typeface="+mn-cs"/>
              </a:rPr>
              <a:t>Webes könyváruház felhasználójaként szeretném rendezni a legnépszerűbb száz könyv listáját áruk szerint úgy, hogy a legolcsóbb legyen legelöl.</a:t>
            </a:r>
          </a:p>
        </p:txBody>
      </p:sp>
    </p:spTree>
    <p:extLst>
      <p:ext uri="{BB962C8B-B14F-4D97-AF65-F5344CB8AC3E}">
        <p14:creationId xmlns:p14="http://schemas.microsoft.com/office/powerpoint/2010/main" val="329339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D2EC1F3-A08A-4BD7-976E-CBE68215EE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2895808"/>
              </p:ext>
            </p:extLst>
          </p:nvPr>
        </p:nvGraphicFramePr>
        <p:xfrm>
          <a:off x="304800" y="1397000"/>
          <a:ext cx="8610600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45977154-6199-4108-A05C-84D3A75DA767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81534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Felhasználói történet szeletelés (példa)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5050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>
            <a:extLst>
              <a:ext uri="{FF2B5EF4-FFF2-40B4-BE49-F238E27FC236}">
                <a16:creationId xmlns:a16="http://schemas.microsoft.com/office/drawing/2014/main" id="{05F2CFE1-C725-4A0B-8CF9-C66F5168B4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hu-HU"/>
          </a:p>
        </p:txBody>
      </p:sp>
      <p:pic>
        <p:nvPicPr>
          <p:cNvPr id="9220" name="Kép 2">
            <a:extLst>
              <a:ext uri="{FF2B5EF4-FFF2-40B4-BE49-F238E27FC236}">
                <a16:creationId xmlns:a16="http://schemas.microsoft.com/office/drawing/2014/main" id="{7FF68588-F956-4E08-A0C8-8DC78D09A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28" y="890194"/>
            <a:ext cx="7253316" cy="507761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251A5DAA-AA4D-475D-AE05-E6D27A5ED25A}"/>
              </a:ext>
            </a:extLst>
          </p:cNvPr>
          <p:cNvSpPr/>
          <p:nvPr/>
        </p:nvSpPr>
        <p:spPr>
          <a:xfrm rot="20669574">
            <a:off x="1651407" y="2125925"/>
            <a:ext cx="5929717" cy="40553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hu-HU" sz="1400" dirty="0">
                <a:latin typeface="Lucida Calligraphy" pitchFamily="66" charset="0"/>
                <a:cs typeface="Arial" charset="0"/>
              </a:rPr>
              <a:t>A szoftverfejlesztés jobb módjait tárjuk fel saját tevékenységünk és a másoknak nyújtott segítség útján. Ezen munka során az alábbi értékeket találtuk: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hu-HU" sz="1400" dirty="0">
                <a:latin typeface="Lucida Calligraphy" pitchFamily="66" charset="0"/>
                <a:cs typeface="Arial" charset="0"/>
              </a:rPr>
              <a:t>az egyén és a személyes kommunikáció, szemben a módszertanokkal és az eszközökkel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hu-HU" sz="1400" dirty="0">
                <a:latin typeface="Lucida Calligraphy" pitchFamily="66" charset="0"/>
                <a:cs typeface="Arial" charset="0"/>
              </a:rPr>
              <a:t>a működő szoftver, az átfogó dokumentációval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hu-HU" sz="1400" dirty="0">
                <a:latin typeface="Lucida Calligraphy" pitchFamily="66" charset="0"/>
                <a:cs typeface="Arial" charset="0"/>
              </a:rPr>
              <a:t>együttműködés az ügyféllel, szemben a szerződéses tárgyalásokkal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hu-HU" sz="1400" dirty="0">
                <a:latin typeface="Lucida Calligraphy" pitchFamily="66" charset="0"/>
                <a:cs typeface="Arial" charset="0"/>
              </a:rPr>
              <a:t>a változásra való reagálás, szemben a terv követésével.</a:t>
            </a:r>
          </a:p>
          <a:p>
            <a:pPr>
              <a:defRPr/>
            </a:pPr>
            <a:r>
              <a:rPr lang="hu-HU" sz="1400" dirty="0">
                <a:latin typeface="Lucida Calligraphy" pitchFamily="66" charset="0"/>
                <a:cs typeface="Arial" charset="0"/>
              </a:rPr>
              <a:t>Noha, fontosak az utóbbiak is, mi fontosabbnak tartjuk az előzőeket.</a:t>
            </a:r>
          </a:p>
          <a:p>
            <a:pPr fontAlgn="t">
              <a:defRPr/>
            </a:pPr>
            <a:r>
              <a:rPr lang="hu-HU" sz="1400" b="1" i="1" dirty="0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Kent Beck 		        James </a:t>
            </a:r>
            <a:r>
              <a:rPr lang="hu-HU" sz="1400" b="1" i="1" dirty="0" err="1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Grenning</a:t>
            </a:r>
            <a:r>
              <a:rPr lang="hu-HU" sz="1400" b="1" i="1" dirty="0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	Robert C Martin</a:t>
            </a:r>
            <a:endParaRPr lang="hu-HU" sz="1600" dirty="0">
              <a:cs typeface="Arial" charset="0"/>
            </a:endParaRPr>
          </a:p>
          <a:p>
            <a:pPr fontAlgn="t">
              <a:defRPr/>
            </a:pPr>
            <a:r>
              <a:rPr lang="hu-HU" sz="1400" b="1" i="1" dirty="0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Mike </a:t>
            </a:r>
            <a:r>
              <a:rPr lang="hu-HU" sz="1400" b="1" i="1" dirty="0" err="1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Beedle</a:t>
            </a:r>
            <a:r>
              <a:rPr lang="hu-HU" sz="1400" b="1" i="1" dirty="0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		       Jim </a:t>
            </a:r>
            <a:r>
              <a:rPr lang="hu-HU" sz="1400" b="1" i="1" dirty="0" err="1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Highsmith</a:t>
            </a:r>
            <a:r>
              <a:rPr lang="hu-HU" sz="1400" b="1" i="1" dirty="0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	Steve </a:t>
            </a:r>
            <a:r>
              <a:rPr lang="hu-HU" sz="1400" b="1" i="1" dirty="0" err="1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Mellor</a:t>
            </a:r>
            <a:endParaRPr lang="hu-HU" sz="1600" dirty="0">
              <a:cs typeface="Arial" charset="0"/>
            </a:endParaRPr>
          </a:p>
          <a:p>
            <a:pPr fontAlgn="t">
              <a:defRPr/>
            </a:pPr>
            <a:r>
              <a:rPr lang="hu-HU" sz="1400" b="1" i="1" dirty="0" err="1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Arie</a:t>
            </a:r>
            <a:r>
              <a:rPr lang="hu-HU" sz="1400" b="1" i="1" dirty="0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 van </a:t>
            </a:r>
            <a:r>
              <a:rPr lang="hu-HU" sz="1400" b="1" i="1" dirty="0" err="1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Benneku</a:t>
            </a:r>
            <a:r>
              <a:rPr lang="hu-HU" sz="1400" b="1" i="1" dirty="0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     Andrew Hunt		Ken </a:t>
            </a:r>
            <a:r>
              <a:rPr lang="hu-HU" sz="1400" b="1" i="1" dirty="0" err="1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Schwaber</a:t>
            </a:r>
            <a:endParaRPr lang="hu-HU" sz="1600" dirty="0">
              <a:cs typeface="Arial" charset="0"/>
            </a:endParaRPr>
          </a:p>
          <a:p>
            <a:pPr fontAlgn="t">
              <a:defRPr/>
            </a:pPr>
            <a:r>
              <a:rPr lang="hu-HU" sz="1400" b="1" i="1" dirty="0" err="1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Alistar</a:t>
            </a:r>
            <a:r>
              <a:rPr lang="hu-HU" sz="1400" b="1" i="1" dirty="0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 </a:t>
            </a:r>
            <a:r>
              <a:rPr lang="hu-HU" sz="1400" b="1" i="1" dirty="0" err="1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Cockburn</a:t>
            </a:r>
            <a:r>
              <a:rPr lang="hu-HU" sz="1400" b="1" i="1" dirty="0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	      Ron </a:t>
            </a:r>
            <a:r>
              <a:rPr lang="hu-HU" sz="1400" b="1" i="1" dirty="0" err="1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Jeffries</a:t>
            </a:r>
            <a:r>
              <a:rPr lang="hu-HU" sz="1400" b="1" i="1" dirty="0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		</a:t>
            </a:r>
            <a:r>
              <a:rPr lang="hu-HU" sz="1400" b="1" i="1" dirty="0" err="1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Jeff</a:t>
            </a:r>
            <a:r>
              <a:rPr lang="hu-HU" sz="1400" b="1" i="1" dirty="0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 </a:t>
            </a:r>
            <a:r>
              <a:rPr lang="hu-HU" sz="1400" b="1" i="1" dirty="0" err="1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Sutherland</a:t>
            </a:r>
            <a:endParaRPr lang="hu-HU" sz="1600" dirty="0">
              <a:cs typeface="Arial" charset="0"/>
            </a:endParaRPr>
          </a:p>
          <a:p>
            <a:pPr fontAlgn="t">
              <a:defRPr/>
            </a:pPr>
            <a:r>
              <a:rPr lang="hu-HU" sz="1400" b="1" i="1" dirty="0" err="1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Ward</a:t>
            </a:r>
            <a:r>
              <a:rPr lang="hu-HU" sz="1400" b="1" i="1" dirty="0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 </a:t>
            </a:r>
            <a:r>
              <a:rPr lang="hu-HU" sz="1400" b="1" i="1" dirty="0" err="1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Cunningha</a:t>
            </a:r>
            <a:r>
              <a:rPr lang="hu-HU" sz="1400" b="1" i="1" dirty="0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       Jon Kern		Dave Thomas</a:t>
            </a:r>
            <a:endParaRPr lang="hu-HU" sz="1600" dirty="0">
              <a:cs typeface="Arial" charset="0"/>
            </a:endParaRPr>
          </a:p>
          <a:p>
            <a:pPr fontAlgn="t">
              <a:defRPr/>
            </a:pPr>
            <a:r>
              <a:rPr lang="hu-HU" sz="1400" b="1" i="1" dirty="0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Martin </a:t>
            </a:r>
            <a:r>
              <a:rPr lang="hu-HU" sz="1400" b="1" i="1" dirty="0" err="1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Fowler</a:t>
            </a:r>
            <a:r>
              <a:rPr lang="hu-HU" sz="1400" b="1" i="1" dirty="0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	      Brian </a:t>
            </a:r>
            <a:r>
              <a:rPr lang="hu-HU" sz="1400" b="1" i="1" dirty="0" err="1">
                <a:solidFill>
                  <a:srgbClr val="000000"/>
                </a:solidFill>
                <a:latin typeface="Bradley Hand ITC" panose="03070402050302030203" pitchFamily="66" charset="0"/>
                <a:cs typeface="Arial" charset="0"/>
              </a:rPr>
              <a:t>Marick</a:t>
            </a:r>
            <a:endParaRPr lang="hu-HU" sz="1600" dirty="0">
              <a:cs typeface="Arial" charset="0"/>
            </a:endParaRPr>
          </a:p>
          <a:p>
            <a:pPr>
              <a:defRPr/>
            </a:pPr>
            <a:endParaRPr lang="hu-HU" sz="1400" dirty="0">
              <a:latin typeface="Lucida Calligraphy" pitchFamily="66" charset="0"/>
              <a:cs typeface="Arial" charset="0"/>
            </a:endParaRPr>
          </a:p>
        </p:txBody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0B8A929F-191B-49C5-80AE-E2EFE60200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3095" y="1038252"/>
            <a:ext cx="4105275" cy="98107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hu-HU" sz="2000" b="1" dirty="0">
                <a:solidFill>
                  <a:schemeClr val="accent1">
                    <a:lumMod val="50000"/>
                  </a:schemeClr>
                </a:solidFill>
              </a:rPr>
              <a:t>Agilis kiáltvány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6896F9-7E89-4661-B740-48047333119C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381000"/>
            <a:ext cx="7696200" cy="990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Futam feladatlista (sprint backlog) 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9D7B31-DA3B-4D53-9F8C-61ACD0E0DEAA}"/>
              </a:ext>
            </a:extLst>
          </p:cNvPr>
          <p:cNvSpPr txBox="1">
            <a:spLocks/>
          </p:cNvSpPr>
          <p:nvPr/>
        </p:nvSpPr>
        <p:spPr>
          <a:xfrm>
            <a:off x="762000" y="1447800"/>
            <a:ext cx="67056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A csapattagok választanak munkát maguknak a futam feladatlistából (nem kiosztják nekik)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A hátralevő munkát naponta újra </a:t>
            </a:r>
            <a:r>
              <a:rPr lang="hu-HU" sz="2300" kern="0" dirty="0" err="1">
                <a:latin typeface="Vodafone Lt" pitchFamily="34" charset="0"/>
                <a:cs typeface="+mn-cs"/>
              </a:rPr>
              <a:t>becslik</a:t>
            </a:r>
            <a:endParaRPr lang="hu-HU" sz="2300" kern="0" dirty="0">
              <a:latin typeface="Vodafone Lt" pitchFamily="34" charset="0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Bármelyik csapattag hozzáadhat a futam feladatlistához, törölhet belőle, változtathat rajta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Ha egy munka nem világos, akkor több időt allokáljunk rá a futam feladatlistában, és bontsuk le később.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Akkor frissítsük a hátralevő munkára vonatkozó információt, amikor többet tudunk róla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3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3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en-US" sz="2300" kern="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6896F9-7E89-4661-B740-48047333119C}"/>
              </a:ext>
            </a:extLst>
          </p:cNvPr>
          <p:cNvSpPr txBox="1">
            <a:spLocks noChangeArrowheads="1"/>
          </p:cNvSpPr>
          <p:nvPr/>
        </p:nvSpPr>
        <p:spPr>
          <a:xfrm>
            <a:off x="1066800" y="685800"/>
            <a:ext cx="5772150" cy="742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Inkrementum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9D7B31-DA3B-4D53-9F8C-61ACD0E0DEAA}"/>
              </a:ext>
            </a:extLst>
          </p:cNvPr>
          <p:cNvSpPr txBox="1">
            <a:spLocks/>
          </p:cNvSpPr>
          <p:nvPr/>
        </p:nvSpPr>
        <p:spPr>
          <a:xfrm>
            <a:off x="1066800" y="1752600"/>
            <a:ext cx="7467600" cy="2286000"/>
          </a:xfrm>
          <a:prstGeom prst="rect">
            <a:avLst/>
          </a:prstGeom>
        </p:spPr>
        <p:txBody>
          <a:bodyPr/>
          <a:lstStyle/>
          <a:p>
            <a:pPr marL="257175" indent="-257175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</a:rPr>
              <a:t>Egy Inkrementum egy szilárd lépcsőfok a Termék Cél irányában</a:t>
            </a:r>
          </a:p>
          <a:p>
            <a:pPr marL="257175" indent="-257175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</a:rPr>
              <a:t>Minden Inkrementum ráépül az összes megelőzőre</a:t>
            </a:r>
          </a:p>
          <a:p>
            <a:pPr marL="257175" indent="-257175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</a:rPr>
              <a:t>Ha egy munka nem világos, akkor több időt allokáljunk rá a futam feladatlistában, és bontsuk le később</a:t>
            </a:r>
          </a:p>
          <a:p>
            <a:pPr marL="257175" indent="-257175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 err="1">
                <a:latin typeface="Vodafone Lt" pitchFamily="34" charset="0"/>
              </a:rPr>
              <a:t>Definition</a:t>
            </a:r>
            <a:r>
              <a:rPr lang="hu-HU" sz="2300" kern="0" dirty="0">
                <a:latin typeface="Vodafone Lt" pitchFamily="34" charset="0"/>
              </a:rPr>
              <a:t> of </a:t>
            </a:r>
            <a:r>
              <a:rPr lang="hu-HU" sz="2300" kern="0" dirty="0" err="1">
                <a:latin typeface="Vodafone Lt" pitchFamily="34" charset="0"/>
              </a:rPr>
              <a:t>Done‐nak</a:t>
            </a:r>
            <a:r>
              <a:rPr lang="hu-HU" sz="2300" kern="0" dirty="0">
                <a:latin typeface="Vodafone Lt" pitchFamily="34" charset="0"/>
              </a:rPr>
              <a:t> nem megfelelő munkát nem tekinthetjük egy Inkrementum részének</a:t>
            </a:r>
          </a:p>
          <a:p>
            <a:pPr marL="257175" indent="-257175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300" kern="0" dirty="0">
              <a:latin typeface="Vodafone Lt" pitchFamily="34" charset="0"/>
            </a:endParaRPr>
          </a:p>
          <a:p>
            <a:pPr marL="257175" indent="-257175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en-US" sz="1725" kern="0" dirty="0"/>
          </a:p>
        </p:txBody>
      </p:sp>
    </p:spTree>
    <p:extLst>
      <p:ext uri="{BB962C8B-B14F-4D97-AF65-F5344CB8AC3E}">
        <p14:creationId xmlns:p14="http://schemas.microsoft.com/office/powerpoint/2010/main" val="392794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B74817-82B8-4A1C-BE40-2C74FD102FB5}"/>
              </a:ext>
            </a:extLst>
          </p:cNvPr>
          <p:cNvSpPr txBox="1"/>
          <p:nvPr/>
        </p:nvSpPr>
        <p:spPr>
          <a:xfrm>
            <a:off x="3352800" y="2819400"/>
            <a:ext cx="457328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" panose="020F0502020204030204" pitchFamily="34" charset="0"/>
              </a:rPr>
              <a:t>● A </a:t>
            </a:r>
            <a:r>
              <a:rPr lang="hu-HU" sz="2400" dirty="0">
                <a:latin typeface="Calibri" panose="020F0502020204030204" pitchFamily="34" charset="0"/>
              </a:rPr>
              <a:t>termékkívánságlista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esetében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ez</a:t>
            </a:r>
            <a:r>
              <a:rPr lang="en-US" sz="2400" dirty="0">
                <a:latin typeface="Calibri" panose="020F0502020204030204" pitchFamily="34" charset="0"/>
              </a:rPr>
              <a:t> a </a:t>
            </a:r>
            <a:r>
              <a:rPr lang="hu-HU" sz="2400" dirty="0">
                <a:latin typeface="Calibri" panose="020F0502020204030204" pitchFamily="34" charset="0"/>
              </a:rPr>
              <a:t>Termék Cél</a:t>
            </a:r>
            <a:r>
              <a:rPr lang="en-US" sz="2400" dirty="0">
                <a:latin typeface="Calibri" panose="020F0502020204030204" pitchFamily="34" charset="0"/>
              </a:rPr>
              <a:t>.</a:t>
            </a:r>
            <a:endParaRPr lang="hu-HU" sz="2400" dirty="0">
              <a:latin typeface="Calibri" panose="020F0502020204030204" pitchFamily="34" charset="0"/>
            </a:endParaRPr>
          </a:p>
          <a:p>
            <a:pPr algn="l"/>
            <a:endParaRPr lang="en-US" sz="2400" dirty="0">
              <a:latin typeface="Calibri" panose="020F0502020204030204" pitchFamily="34" charset="0"/>
            </a:endParaRPr>
          </a:p>
          <a:p>
            <a:pPr algn="l"/>
            <a:r>
              <a:rPr lang="en-US" sz="2400" dirty="0">
                <a:latin typeface="Calibri" panose="020F0502020204030204" pitchFamily="34" charset="0"/>
              </a:rPr>
              <a:t>● A </a:t>
            </a:r>
            <a:r>
              <a:rPr lang="hu-HU" sz="2400" dirty="0">
                <a:latin typeface="Calibri" panose="020F0502020204030204" pitchFamily="34" charset="0"/>
              </a:rPr>
              <a:t>futam feladat lista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esetében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ez</a:t>
            </a:r>
            <a:r>
              <a:rPr lang="en-US" sz="2400" dirty="0">
                <a:latin typeface="Calibri" panose="020F0502020204030204" pitchFamily="34" charset="0"/>
              </a:rPr>
              <a:t> a </a:t>
            </a:r>
            <a:r>
              <a:rPr lang="hu-HU" sz="2400" dirty="0">
                <a:latin typeface="Calibri" panose="020F0502020204030204" pitchFamily="34" charset="0"/>
              </a:rPr>
              <a:t>Futam Cél</a:t>
            </a:r>
            <a:r>
              <a:rPr lang="en-US" sz="2400" dirty="0">
                <a:latin typeface="Calibri" panose="020F0502020204030204" pitchFamily="34" charset="0"/>
              </a:rPr>
              <a:t>.</a:t>
            </a:r>
            <a:endParaRPr lang="hu-HU" sz="2400" dirty="0">
              <a:latin typeface="Calibri" panose="020F0502020204030204" pitchFamily="34" charset="0"/>
            </a:endParaRPr>
          </a:p>
          <a:p>
            <a:pPr algn="l"/>
            <a:endParaRPr lang="en-US" sz="2400" dirty="0">
              <a:latin typeface="Calibri" panose="020F0502020204030204" pitchFamily="34" charset="0"/>
            </a:endParaRPr>
          </a:p>
          <a:p>
            <a:pPr algn="l"/>
            <a:r>
              <a:rPr lang="en-US" sz="2400" dirty="0">
                <a:latin typeface="Calibri" panose="020F0502020204030204" pitchFamily="34" charset="0"/>
              </a:rPr>
              <a:t>● Az </a:t>
            </a:r>
            <a:r>
              <a:rPr lang="en-US" sz="2400" dirty="0" err="1">
                <a:latin typeface="Calibri" panose="020F0502020204030204" pitchFamily="34" charset="0"/>
              </a:rPr>
              <a:t>Inkrementum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esetében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ez</a:t>
            </a:r>
            <a:r>
              <a:rPr lang="en-US" sz="2400" dirty="0">
                <a:latin typeface="Calibri" panose="020F0502020204030204" pitchFamily="34" charset="0"/>
              </a:rPr>
              <a:t> a </a:t>
            </a:r>
            <a:r>
              <a:rPr lang="hu-HU" sz="2400" dirty="0">
                <a:latin typeface="Calibri" panose="020F0502020204030204" pitchFamily="34" charset="0"/>
              </a:rPr>
              <a:t>Kész kritérium</a:t>
            </a:r>
            <a:r>
              <a:rPr lang="en-US" sz="1350" dirty="0">
                <a:latin typeface="Calibri" panose="020F0502020204030204" pitchFamily="34" charset="0"/>
              </a:rPr>
              <a:t>.</a:t>
            </a:r>
            <a:endParaRPr lang="en-US" sz="135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6A103E5-17F3-4042-8B2E-8137F5337D53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609600"/>
            <a:ext cx="6114408" cy="93751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Kötelezettségvállalás </a:t>
            </a:r>
          </a:p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a munkaanyagok esetén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154C54-2B89-4973-B811-31E35CD07FC8}"/>
              </a:ext>
            </a:extLst>
          </p:cNvPr>
          <p:cNvSpPr txBox="1">
            <a:spLocks/>
          </p:cNvSpPr>
          <p:nvPr/>
        </p:nvSpPr>
        <p:spPr>
          <a:xfrm>
            <a:off x="495300" y="1793702"/>
            <a:ext cx="8153400" cy="1330498"/>
          </a:xfrm>
          <a:prstGeom prst="rect">
            <a:avLst/>
          </a:prstGeom>
        </p:spPr>
        <p:txBody>
          <a:bodyPr/>
          <a:lstStyle/>
          <a:p>
            <a:pPr marL="257175" indent="-257175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en-US" sz="2300" kern="0" dirty="0">
                <a:latin typeface="Vodafone Lt" pitchFamily="34" charset="0"/>
              </a:rPr>
              <a:t>Minden </a:t>
            </a:r>
            <a:r>
              <a:rPr lang="en-US" sz="2300" kern="0" dirty="0" err="1">
                <a:latin typeface="Vodafone Lt" pitchFamily="34" charset="0"/>
              </a:rPr>
              <a:t>munkaanyag</a:t>
            </a:r>
            <a:r>
              <a:rPr lang="en-US" sz="2300" kern="0" dirty="0">
                <a:latin typeface="Vodafone Lt" pitchFamily="34" charset="0"/>
              </a:rPr>
              <a:t> </a:t>
            </a:r>
            <a:r>
              <a:rPr lang="en-US" sz="2300" kern="0" dirty="0" err="1">
                <a:latin typeface="Vodafone Lt" pitchFamily="34" charset="0"/>
              </a:rPr>
              <a:t>részét</a:t>
            </a:r>
            <a:r>
              <a:rPr lang="en-US" sz="2300" kern="0" dirty="0">
                <a:latin typeface="Vodafone Lt" pitchFamily="34" charset="0"/>
              </a:rPr>
              <a:t> </a:t>
            </a:r>
            <a:r>
              <a:rPr lang="en-US" sz="2300" kern="0" dirty="0" err="1">
                <a:latin typeface="Vodafone Lt" pitchFamily="34" charset="0"/>
              </a:rPr>
              <a:t>képezi</a:t>
            </a:r>
            <a:r>
              <a:rPr lang="en-US" sz="2300" kern="0" dirty="0">
                <a:latin typeface="Vodafone Lt" pitchFamily="34" charset="0"/>
              </a:rPr>
              <a:t> </a:t>
            </a:r>
            <a:r>
              <a:rPr lang="en-US" sz="2300" kern="0" dirty="0" err="1">
                <a:latin typeface="Vodafone Lt" pitchFamily="34" charset="0"/>
              </a:rPr>
              <a:t>egy</a:t>
            </a:r>
            <a:r>
              <a:rPr lang="en-US" sz="2300" kern="0" dirty="0">
                <a:latin typeface="Vodafone Lt" pitchFamily="34" charset="0"/>
              </a:rPr>
              <a:t> </a:t>
            </a:r>
            <a:r>
              <a:rPr lang="en-US" sz="2300" kern="0" dirty="0" err="1">
                <a:latin typeface="Vodafone Lt" pitchFamily="34" charset="0"/>
              </a:rPr>
              <a:t>kötelezettségvállalás</a:t>
            </a:r>
            <a:r>
              <a:rPr lang="en-US" sz="2300" kern="0" dirty="0">
                <a:latin typeface="Vodafone Lt" pitchFamily="34" charset="0"/>
              </a:rPr>
              <a:t> is</a:t>
            </a:r>
            <a:endParaRPr lang="hu-HU" sz="2300" kern="0" dirty="0">
              <a:latin typeface="Vodafone Lt" pitchFamily="34" charset="0"/>
            </a:endParaRPr>
          </a:p>
          <a:p>
            <a:pPr marL="257175" indent="-257175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</a:rPr>
              <a:t>E</a:t>
            </a:r>
            <a:r>
              <a:rPr lang="en-US" sz="2300" kern="0" dirty="0">
                <a:latin typeface="Vodafone Lt" pitchFamily="34" charset="0"/>
              </a:rPr>
              <a:t>z </a:t>
            </a:r>
            <a:r>
              <a:rPr lang="en-US" sz="2300" kern="0" dirty="0" err="1">
                <a:latin typeface="Vodafone Lt" pitchFamily="34" charset="0"/>
              </a:rPr>
              <a:t>átláthatóságot</a:t>
            </a:r>
            <a:r>
              <a:rPr lang="hu-HU" sz="2300" kern="0" dirty="0">
                <a:latin typeface="Vodafone Lt" pitchFamily="34" charset="0"/>
              </a:rPr>
              <a:t> </a:t>
            </a:r>
            <a:r>
              <a:rPr lang="en-US" sz="2300" kern="0" dirty="0" err="1">
                <a:latin typeface="Vodafone Lt" pitchFamily="34" charset="0"/>
              </a:rPr>
              <a:t>és</a:t>
            </a:r>
            <a:r>
              <a:rPr lang="en-US" sz="2300" kern="0" dirty="0">
                <a:latin typeface="Vodafone Lt" pitchFamily="34" charset="0"/>
              </a:rPr>
              <a:t> a </a:t>
            </a:r>
            <a:r>
              <a:rPr lang="en-US" sz="2300" kern="0" dirty="0" err="1">
                <a:latin typeface="Vodafone Lt" pitchFamily="34" charset="0"/>
              </a:rPr>
              <a:t>fókuszt</a:t>
            </a:r>
            <a:r>
              <a:rPr lang="en-US" sz="2300" kern="0" dirty="0">
                <a:latin typeface="Vodafone Lt" pitchFamily="34" charset="0"/>
              </a:rPr>
              <a:t> </a:t>
            </a:r>
            <a:r>
              <a:rPr lang="en-US" sz="2300" kern="0" dirty="0" err="1">
                <a:latin typeface="Vodafone Lt" pitchFamily="34" charset="0"/>
              </a:rPr>
              <a:t>növelő</a:t>
            </a:r>
            <a:endParaRPr lang="hu-HU" sz="2300" kern="0" dirty="0">
              <a:latin typeface="Vodafone Lt" pitchFamily="34" charset="0"/>
            </a:endParaRPr>
          </a:p>
          <a:p>
            <a:pPr marL="257175" indent="-257175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</a:rPr>
              <a:t>A kötelezettségek:</a:t>
            </a:r>
          </a:p>
        </p:txBody>
      </p:sp>
    </p:spTree>
    <p:extLst>
      <p:ext uri="{BB962C8B-B14F-4D97-AF65-F5344CB8AC3E}">
        <p14:creationId xmlns:p14="http://schemas.microsoft.com/office/powerpoint/2010/main" val="164254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D7AB20-F47B-471C-B0E8-BAC7A09E3386}"/>
              </a:ext>
            </a:extLst>
          </p:cNvPr>
          <p:cNvSpPr txBox="1"/>
          <p:nvPr/>
        </p:nvSpPr>
        <p:spPr>
          <a:xfrm>
            <a:off x="2057400" y="2841625"/>
            <a:ext cx="6558206" cy="18774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hu-HU" sz="80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Termékek</a:t>
            </a:r>
          </a:p>
          <a:p>
            <a:pPr>
              <a:defRPr/>
            </a:pPr>
            <a:r>
              <a:rPr lang="hu-HU" b="1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Melyeket a Scrum útmutató nem említ a Scrum részeként, </a:t>
            </a:r>
          </a:p>
          <a:p>
            <a:pPr>
              <a:defRPr/>
            </a:pPr>
            <a:r>
              <a:rPr lang="hu-HU" b="1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de Scrum kapcsán gyakran használtak</a:t>
            </a:r>
          </a:p>
        </p:txBody>
      </p:sp>
    </p:spTree>
    <p:extLst>
      <p:ext uri="{BB962C8B-B14F-4D97-AF65-F5344CB8AC3E}">
        <p14:creationId xmlns:p14="http://schemas.microsoft.com/office/powerpoint/2010/main" val="38135867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FC77387-D903-4C41-ACB7-7249A08177E6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Termék vízió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8FC7AD-E94F-4F59-8FB5-605669489268}"/>
              </a:ext>
            </a:extLst>
          </p:cNvPr>
          <p:cNvSpPr txBox="1">
            <a:spLocks/>
          </p:cNvSpPr>
          <p:nvPr/>
        </p:nvSpPr>
        <p:spPr>
          <a:xfrm>
            <a:off x="609600" y="1447800"/>
            <a:ext cx="8534400" cy="3048000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r>
              <a:rPr lang="en-US" sz="2300" i="1" kern="0" dirty="0">
                <a:latin typeface="Vodafone Lt" pitchFamily="34" charset="0"/>
                <a:cs typeface="+mn-cs"/>
              </a:rPr>
              <a:t>Ken </a:t>
            </a:r>
            <a:r>
              <a:rPr lang="en-US" sz="2300" i="1" kern="0" dirty="0" err="1">
                <a:latin typeface="Vodafone Lt" pitchFamily="34" charset="0"/>
                <a:cs typeface="+mn-cs"/>
              </a:rPr>
              <a:t>Schwaber</a:t>
            </a:r>
            <a:r>
              <a:rPr lang="en-US" sz="2300" i="1" kern="0" dirty="0">
                <a:latin typeface="Vodafone Lt" pitchFamily="34" charset="0"/>
                <a:cs typeface="+mn-cs"/>
              </a:rPr>
              <a:t> : “The minimum plan necessary to start a Scrum project consists of a vision and a Product Backlog. The vision describes why the project is being undertaken and what the desired end state is.”</a:t>
            </a:r>
            <a:endParaRPr lang="hu-HU" sz="2300" i="1" kern="0" dirty="0">
              <a:latin typeface="Vodafone Lt" pitchFamily="34" charset="0"/>
              <a:cs typeface="+mn-cs"/>
            </a:endParaRPr>
          </a:p>
          <a:p>
            <a:pPr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sz="2300" kern="0" dirty="0">
              <a:latin typeface="Vodafone Lt" pitchFamily="34" charset="0"/>
              <a:cs typeface="+mn-cs"/>
            </a:endParaRPr>
          </a:p>
          <a:p>
            <a:pPr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„Egy Scrum projekt megkezdéséhez  legalább termék vízió és termék kívánságlista szükséges. A vízió leírja, hogy miért csináljuk a projektet és mi a kívánt végállapot.”</a:t>
            </a:r>
            <a:endParaRPr lang="en-US" sz="2300" kern="0" dirty="0">
              <a:latin typeface="Vodafone Lt" pitchFamily="34" charset="0"/>
              <a:cs typeface="+mn-cs"/>
            </a:endParaRPr>
          </a:p>
        </p:txBody>
      </p:sp>
      <p:sp>
        <p:nvSpPr>
          <p:cNvPr id="91141" name="TextBox 4">
            <a:extLst>
              <a:ext uri="{FF2B5EF4-FFF2-40B4-BE49-F238E27FC236}">
                <a16:creationId xmlns:a16="http://schemas.microsoft.com/office/drawing/2014/main" id="{9B9B9354-2947-4B38-876E-410BD5929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327807"/>
            <a:ext cx="6869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>
                <a:latin typeface="Vodafone Lt" pitchFamily="34" charset="0"/>
              </a:rPr>
              <a:t>Schwaber, Ken. Agile Project Management with Scrum. Microsoft Press. 2004.</a:t>
            </a:r>
          </a:p>
        </p:txBody>
      </p:sp>
      <p:pic>
        <p:nvPicPr>
          <p:cNvPr id="91142" name="Picture 2" descr="Related image">
            <a:extLst>
              <a:ext uri="{FF2B5EF4-FFF2-40B4-BE49-F238E27FC236}">
                <a16:creationId xmlns:a16="http://schemas.microsoft.com/office/drawing/2014/main" id="{C3460E4B-26DD-4177-9112-1A333033F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0"/>
            <a:ext cx="1500188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E1D0D4-C9BA-44D9-846C-17474F9CD31F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Termék vízió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4D7ADD-9A81-4A79-97CD-F38E83F15549}"/>
              </a:ext>
            </a:extLst>
          </p:cNvPr>
          <p:cNvSpPr txBox="1">
            <a:spLocks/>
          </p:cNvSpPr>
          <p:nvPr/>
        </p:nvSpPr>
        <p:spPr>
          <a:xfrm>
            <a:off x="609600" y="14478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Tömör megfogalmazás</a:t>
            </a:r>
          </a:p>
          <a:p>
            <a:pPr marL="1257300" lvl="2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Egy liftúton elmondható</a:t>
            </a:r>
          </a:p>
          <a:p>
            <a:pPr marL="1257300" lvl="2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300" kern="0" dirty="0">
              <a:latin typeface="Vodafone Lt" pitchFamily="34" charset="0"/>
              <a:cs typeface="+mn-cs"/>
            </a:endParaRPr>
          </a:p>
          <a:p>
            <a:pPr marL="1257300" lvl="2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sz="2300" kern="0" dirty="0">
              <a:latin typeface="Vodafone Lt" pitchFamily="34" charset="0"/>
              <a:cs typeface="+mn-cs"/>
            </a:endParaRPr>
          </a:p>
          <a:p>
            <a:pPr marL="1257300" lvl="2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Termékdobozra felírható</a:t>
            </a:r>
          </a:p>
          <a:p>
            <a:pPr marL="1257300" lvl="2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300" kern="0" dirty="0">
              <a:latin typeface="Vodafone Lt" pitchFamily="34" charset="0"/>
              <a:cs typeface="+mn-cs"/>
            </a:endParaRPr>
          </a:p>
          <a:p>
            <a:pPr marL="1257300" lvl="2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300" kern="0" dirty="0">
              <a:latin typeface="Vodafone Lt" pitchFamily="34" charset="0"/>
              <a:cs typeface="+mn-cs"/>
            </a:endParaRPr>
          </a:p>
          <a:p>
            <a:pPr marL="1257300" lvl="2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Sajtóközlemény terjedelmű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300" kern="0" dirty="0">
              <a:latin typeface="Vodafone Lt" pitchFamily="34" charset="0"/>
              <a:cs typeface="+mn-cs"/>
            </a:endParaRPr>
          </a:p>
          <a:p>
            <a:pPr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r>
              <a:rPr lang="hu-HU" sz="2000" kern="0" dirty="0">
                <a:latin typeface="Vodafone Lt" pitchFamily="34" charset="0"/>
                <a:cs typeface="Arial" charset="0"/>
              </a:rPr>
              <a:t>Mivel a termékgazda felelős a projekt sikeréért, neki kell vezetni a vízió előállítását</a:t>
            </a:r>
            <a:endParaRPr lang="en-US" sz="2000" kern="0" dirty="0">
              <a:latin typeface="Vodafone Lt" pitchFamily="34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en-US" sz="2300" kern="0" dirty="0">
              <a:latin typeface="+mn-lt"/>
              <a:cs typeface="+mn-cs"/>
            </a:endParaRPr>
          </a:p>
        </p:txBody>
      </p:sp>
      <p:pic>
        <p:nvPicPr>
          <p:cNvPr id="92164" name="Picture 2" descr="Image result for business in lift">
            <a:extLst>
              <a:ext uri="{FF2B5EF4-FFF2-40B4-BE49-F238E27FC236}">
                <a16:creationId xmlns:a16="http://schemas.microsoft.com/office/drawing/2014/main" id="{1006EEE1-6CBC-473A-9725-739337345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1357313"/>
            <a:ext cx="950913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5" name="Picture 4" descr="Related image">
            <a:extLst>
              <a:ext uri="{FF2B5EF4-FFF2-40B4-BE49-F238E27FC236}">
                <a16:creationId xmlns:a16="http://schemas.microsoft.com/office/drawing/2014/main" id="{B9A06089-8835-480D-A211-4FC43AD53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3" y="2857500"/>
            <a:ext cx="2220912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6" name="Picture 8" descr="Related image">
            <a:extLst>
              <a:ext uri="{FF2B5EF4-FFF2-40B4-BE49-F238E27FC236}">
                <a16:creationId xmlns:a16="http://schemas.microsoft.com/office/drawing/2014/main" id="{85426A1E-2A27-443D-85A2-11ABBA525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4214813"/>
            <a:ext cx="1289465" cy="96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C83D3D-CAD7-4FB0-BE54-4604B9A3FC80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Termék vízió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BBE4BE-1F46-459F-84CE-38B1FE576FDF}"/>
              </a:ext>
            </a:extLst>
          </p:cNvPr>
          <p:cNvSpPr txBox="1">
            <a:spLocks/>
          </p:cNvSpPr>
          <p:nvPr/>
        </p:nvSpPr>
        <p:spPr>
          <a:xfrm>
            <a:off x="609600" y="1447800"/>
            <a:ext cx="8534400" cy="3048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hu-HU" sz="2300" kern="0" dirty="0">
                <a:latin typeface="Vodafone Lt" pitchFamily="34" charset="0"/>
                <a:cs typeface="+mn-cs"/>
              </a:rPr>
              <a:t>Egy lehetséges szintaxis</a:t>
            </a:r>
          </a:p>
          <a:p>
            <a:pPr marL="800100" lvl="1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en-US" sz="2300" kern="0" dirty="0">
                <a:latin typeface="Vodafone Lt" pitchFamily="34" charset="0"/>
                <a:cs typeface="+mn-cs"/>
              </a:rPr>
              <a:t>For (target customer)</a:t>
            </a:r>
          </a:p>
          <a:p>
            <a:pPr marL="800100" lvl="1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en-US" sz="2300" kern="0" dirty="0">
                <a:latin typeface="Vodafone Lt" pitchFamily="34" charset="0"/>
                <a:cs typeface="+mn-cs"/>
              </a:rPr>
              <a:t>Who (statement of the need or opportunity)</a:t>
            </a:r>
          </a:p>
          <a:p>
            <a:pPr marL="800100" lvl="1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en-US" sz="2300" kern="0" dirty="0">
                <a:latin typeface="Vodafone Lt" pitchFamily="34" charset="0"/>
                <a:cs typeface="+mn-cs"/>
              </a:rPr>
              <a:t>The (product name) is a (product category)</a:t>
            </a:r>
          </a:p>
          <a:p>
            <a:pPr marL="800100" lvl="1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en-US" sz="2300" kern="0" dirty="0">
                <a:latin typeface="Vodafone Lt" pitchFamily="34" charset="0"/>
                <a:cs typeface="+mn-cs"/>
              </a:rPr>
              <a:t>That (key benefit, compelling reason to buy)</a:t>
            </a:r>
          </a:p>
          <a:p>
            <a:pPr marL="800100" lvl="1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en-US" sz="2300" kern="0" dirty="0">
                <a:latin typeface="Vodafone Lt" pitchFamily="34" charset="0"/>
                <a:cs typeface="+mn-cs"/>
              </a:rPr>
              <a:t>Unlike (primary competitive alternative)</a:t>
            </a:r>
          </a:p>
          <a:p>
            <a:pPr marL="800100" lvl="1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en-US" sz="2300" kern="0" dirty="0">
                <a:latin typeface="Vodafone Lt" pitchFamily="34" charset="0"/>
                <a:cs typeface="+mn-cs"/>
              </a:rPr>
              <a:t>Our product (statement of primary differentiation)</a:t>
            </a:r>
            <a:endParaRPr lang="hu-HU" sz="2300" kern="0" dirty="0">
              <a:latin typeface="Vodafone Lt" pitchFamily="34" charset="0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3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3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en-US" sz="2300" kern="0" dirty="0">
              <a:latin typeface="+mn-lt"/>
              <a:cs typeface="+mn-cs"/>
            </a:endParaRPr>
          </a:p>
        </p:txBody>
      </p:sp>
      <p:pic>
        <p:nvPicPr>
          <p:cNvPr id="93189" name="Picture 2" descr="Related image">
            <a:extLst>
              <a:ext uri="{FF2B5EF4-FFF2-40B4-BE49-F238E27FC236}">
                <a16:creationId xmlns:a16="http://schemas.microsoft.com/office/drawing/2014/main" id="{6A71C7FE-1C6C-4B88-B495-03D83191C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13" y="533400"/>
            <a:ext cx="1500187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C97F9C-2FF7-494E-AF39-C79EAB52060C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Termék vízió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4D753E-4AD6-477A-A24F-004BB705323E}"/>
              </a:ext>
            </a:extLst>
          </p:cNvPr>
          <p:cNvSpPr txBox="1">
            <a:spLocks/>
          </p:cNvSpPr>
          <p:nvPr/>
        </p:nvSpPr>
        <p:spPr>
          <a:xfrm>
            <a:off x="609600" y="1447800"/>
            <a:ext cx="8534400" cy="3048000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sz="2800" kern="0" dirty="0">
              <a:latin typeface="+mn-lt"/>
              <a:cs typeface="+mn-cs"/>
            </a:endParaRPr>
          </a:p>
          <a:p>
            <a:pPr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sz="2800" kern="0" dirty="0">
              <a:latin typeface="Vodafone Lt" pitchFamily="34" charset="0"/>
              <a:cs typeface="+mn-cs"/>
            </a:endParaRPr>
          </a:p>
          <a:p>
            <a:pPr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r>
              <a:rPr lang="hu-HU" sz="2800" dirty="0">
                <a:latin typeface="Vodafone Lt" pitchFamily="34" charset="0"/>
                <a:cs typeface="Arial" charset="0"/>
              </a:rPr>
              <a:t>&lt;Megcélzott ügyfélkör&gt; </a:t>
            </a:r>
            <a:r>
              <a:rPr lang="hu-HU" sz="2800" b="1" dirty="0">
                <a:latin typeface="Vodafone Lt" pitchFamily="34" charset="0"/>
                <a:cs typeface="Arial" charset="0"/>
              </a:rPr>
              <a:t>számára fejlesztünk, akinek</a:t>
            </a:r>
            <a:r>
              <a:rPr lang="hu-HU" sz="2800" dirty="0">
                <a:latin typeface="Vodafone Lt" pitchFamily="34" charset="0"/>
                <a:cs typeface="Arial" charset="0"/>
              </a:rPr>
              <a:t> &lt;igények felsorolása&gt; </a:t>
            </a:r>
            <a:r>
              <a:rPr lang="hu-HU" sz="2800" b="1" dirty="0">
                <a:latin typeface="Vodafone Lt" pitchFamily="34" charset="0"/>
                <a:cs typeface="Arial" charset="0"/>
              </a:rPr>
              <a:t>igényei vannak</a:t>
            </a:r>
            <a:r>
              <a:rPr lang="hu-HU" sz="2800" dirty="0">
                <a:latin typeface="Vodafone Lt" pitchFamily="34" charset="0"/>
                <a:cs typeface="Arial" charset="0"/>
              </a:rPr>
              <a:t>. </a:t>
            </a:r>
            <a:r>
              <a:rPr lang="hu-HU" sz="2800" b="1" dirty="0">
                <a:latin typeface="Vodafone Lt" pitchFamily="34" charset="0"/>
                <a:cs typeface="Arial" charset="0"/>
              </a:rPr>
              <a:t>A kifejlesztendő</a:t>
            </a:r>
            <a:r>
              <a:rPr lang="hu-HU" sz="2800" dirty="0">
                <a:latin typeface="Vodafone Lt" pitchFamily="34" charset="0"/>
                <a:cs typeface="Arial" charset="0"/>
              </a:rPr>
              <a:t> &lt;terméknév&gt; </a:t>
            </a:r>
            <a:r>
              <a:rPr lang="hu-HU" sz="2800" b="1" dirty="0">
                <a:latin typeface="Vodafone Lt" pitchFamily="34" charset="0"/>
                <a:cs typeface="Arial" charset="0"/>
              </a:rPr>
              <a:t>egy</a:t>
            </a:r>
            <a:r>
              <a:rPr lang="hu-HU" sz="2800" dirty="0">
                <a:latin typeface="Vodafone Lt" pitchFamily="34" charset="0"/>
                <a:cs typeface="Arial" charset="0"/>
              </a:rPr>
              <a:t> &lt;termék kategória&gt;, </a:t>
            </a:r>
            <a:r>
              <a:rPr lang="hu-HU" sz="2800" b="1" dirty="0">
                <a:latin typeface="Vodafone Lt" pitchFamily="34" charset="0"/>
                <a:cs typeface="Arial" charset="0"/>
              </a:rPr>
              <a:t>amely</a:t>
            </a:r>
            <a:r>
              <a:rPr lang="hu-HU" sz="2800" dirty="0">
                <a:latin typeface="Vodafone Lt" pitchFamily="34" charset="0"/>
                <a:cs typeface="Arial" charset="0"/>
              </a:rPr>
              <a:t> &lt;lényeges termékjellemzők felsorolása&gt;. </a:t>
            </a:r>
            <a:r>
              <a:rPr lang="hu-HU" sz="2800" b="1" dirty="0">
                <a:latin typeface="Vodafone Lt" pitchFamily="34" charset="0"/>
                <a:cs typeface="Arial" charset="0"/>
              </a:rPr>
              <a:t>Ellentétben</a:t>
            </a:r>
            <a:r>
              <a:rPr lang="hu-HU" sz="2800" dirty="0">
                <a:latin typeface="Vodafone Lt" pitchFamily="34" charset="0"/>
                <a:cs typeface="Arial" charset="0"/>
              </a:rPr>
              <a:t> &lt;versenytárs megnevezése&gt; </a:t>
            </a:r>
            <a:r>
              <a:rPr lang="hu-HU" sz="2800" b="1" dirty="0">
                <a:latin typeface="Vodafone Lt" pitchFamily="34" charset="0"/>
                <a:cs typeface="Arial" charset="0"/>
              </a:rPr>
              <a:t>a mi termékünk</a:t>
            </a:r>
            <a:r>
              <a:rPr lang="hu-HU" sz="2800" dirty="0">
                <a:latin typeface="Vodafone Lt" pitchFamily="34" charset="0"/>
                <a:cs typeface="Arial" charset="0"/>
              </a:rPr>
              <a:t>  &lt;főbb különbségek felsorolása&gt;.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0000"/>
              <a:defRPr/>
            </a:pPr>
            <a:endParaRPr lang="hu-HU" sz="28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hu-HU" sz="28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en-US" sz="2800" kern="0" dirty="0">
              <a:latin typeface="+mn-lt"/>
              <a:cs typeface="+mn-cs"/>
            </a:endParaRPr>
          </a:p>
        </p:txBody>
      </p:sp>
      <p:pic>
        <p:nvPicPr>
          <p:cNvPr id="94213" name="Picture 2" descr="Related image">
            <a:extLst>
              <a:ext uri="{FF2B5EF4-FFF2-40B4-BE49-F238E27FC236}">
                <a16:creationId xmlns:a16="http://schemas.microsoft.com/office/drawing/2014/main" id="{72B4E41E-D328-4A30-8369-1AF4CF60E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289719"/>
            <a:ext cx="1500187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2D19D5-69DB-4457-B46B-F33E4585155D}"/>
              </a:ext>
            </a:extLst>
          </p:cNvPr>
          <p:cNvSpPr/>
          <p:nvPr/>
        </p:nvSpPr>
        <p:spPr>
          <a:xfrm>
            <a:off x="457200" y="1406525"/>
            <a:ext cx="8305800" cy="46482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EEB09F-E7C6-43AB-A7AA-252AEE6FCBEE}"/>
              </a:ext>
            </a:extLst>
          </p:cNvPr>
          <p:cNvCxnSpPr/>
          <p:nvPr/>
        </p:nvCxnSpPr>
        <p:spPr>
          <a:xfrm flipH="1">
            <a:off x="2590800" y="1905000"/>
            <a:ext cx="76200" cy="411480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A07774-0EEC-4DFC-9752-5BE9570B00F8}"/>
              </a:ext>
            </a:extLst>
          </p:cNvPr>
          <p:cNvCxnSpPr/>
          <p:nvPr/>
        </p:nvCxnSpPr>
        <p:spPr>
          <a:xfrm flipH="1">
            <a:off x="4648200" y="1939925"/>
            <a:ext cx="76200" cy="411480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473FF3-B7EE-40BB-A5F9-92A09B94046C}"/>
              </a:ext>
            </a:extLst>
          </p:cNvPr>
          <p:cNvCxnSpPr/>
          <p:nvPr/>
        </p:nvCxnSpPr>
        <p:spPr>
          <a:xfrm flipH="1">
            <a:off x="6781800" y="1982788"/>
            <a:ext cx="76200" cy="411480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503" name="TextBox 7">
            <a:extLst>
              <a:ext uri="{FF2B5EF4-FFF2-40B4-BE49-F238E27FC236}">
                <a16:creationId xmlns:a16="http://schemas.microsoft.com/office/drawing/2014/main" id="{2080A572-41A6-4EA7-9B54-1B7D8B277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765300"/>
            <a:ext cx="13398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hu-HU" altLang="hu-HU" sz="2000" b="1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Várakozó </a:t>
            </a:r>
          </a:p>
          <a:p>
            <a:pPr eaLnBrk="1" hangingPunct="1"/>
            <a:r>
              <a:rPr lang="hu-HU" altLang="hu-HU" sz="2000" b="1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feladatok</a:t>
            </a:r>
          </a:p>
        </p:txBody>
      </p:sp>
      <p:sp>
        <p:nvSpPr>
          <p:cNvPr id="106504" name="TextBox 14">
            <a:extLst>
              <a:ext uri="{FF2B5EF4-FFF2-40B4-BE49-F238E27FC236}">
                <a16:creationId xmlns:a16="http://schemas.microsoft.com/office/drawing/2014/main" id="{D62B70D5-ADF2-4A8D-964C-274C29565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1752600"/>
            <a:ext cx="1341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hu-HU" altLang="hu-HU" sz="2000" b="1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Fejlesztés</a:t>
            </a:r>
          </a:p>
        </p:txBody>
      </p:sp>
      <p:sp>
        <p:nvSpPr>
          <p:cNvPr id="106505" name="TextBox 15">
            <a:extLst>
              <a:ext uri="{FF2B5EF4-FFF2-40B4-BE49-F238E27FC236}">
                <a16:creationId xmlns:a16="http://schemas.microsoft.com/office/drawing/2014/main" id="{7389ABE9-D964-4BDB-B28C-AE7D61B84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013" y="1739900"/>
            <a:ext cx="1243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hu-HU" altLang="hu-HU" b="1">
                <a:solidFill>
                  <a:srgbClr val="C00000"/>
                </a:solidFill>
                <a:latin typeface="Arial Rounded MT Bold" panose="020F0704030504030204" pitchFamily="34" charset="0"/>
              </a:rPr>
              <a:t>Tesztelés</a:t>
            </a:r>
          </a:p>
        </p:txBody>
      </p:sp>
      <p:sp>
        <p:nvSpPr>
          <p:cNvPr id="106506" name="TextBox 17">
            <a:extLst>
              <a:ext uri="{FF2B5EF4-FFF2-40B4-BE49-F238E27FC236}">
                <a16:creationId xmlns:a16="http://schemas.microsoft.com/office/drawing/2014/main" id="{7E423060-70AF-4307-97C4-0EB41D86B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9525" y="1716088"/>
            <a:ext cx="8175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hu-HU" altLang="hu-HU" b="1">
                <a:solidFill>
                  <a:srgbClr val="C00000"/>
                </a:solidFill>
                <a:latin typeface="Arial Rounded MT Bold" panose="020F0704030504030204" pitchFamily="34" charset="0"/>
              </a:rPr>
              <a:t>Kész!</a:t>
            </a:r>
          </a:p>
        </p:txBody>
      </p:sp>
      <p:grpSp>
        <p:nvGrpSpPr>
          <p:cNvPr id="106507" name="Group 37">
            <a:extLst>
              <a:ext uri="{FF2B5EF4-FFF2-40B4-BE49-F238E27FC236}">
                <a16:creationId xmlns:a16="http://schemas.microsoft.com/office/drawing/2014/main" id="{E4C8756A-DE9C-4FF8-9D0B-172C91FC38E0}"/>
              </a:ext>
            </a:extLst>
          </p:cNvPr>
          <p:cNvGrpSpPr>
            <a:grpSpLocks/>
          </p:cNvGrpSpPr>
          <p:nvPr/>
        </p:nvGrpSpPr>
        <p:grpSpPr bwMode="auto">
          <a:xfrm>
            <a:off x="754063" y="2971800"/>
            <a:ext cx="541337" cy="533400"/>
            <a:chOff x="10058400" y="1600428"/>
            <a:chExt cx="1828572" cy="1828572"/>
          </a:xfrm>
        </p:grpSpPr>
        <p:pic>
          <p:nvPicPr>
            <p:cNvPr id="106566" name="Picture 4" descr="C:\Users\Langer Tamás\AppData\Local\Microsoft\Windows\Temporary Internet Files\Content.IE5\MDZQR1U6\MC900433838[2].png">
              <a:extLst>
                <a:ext uri="{FF2B5EF4-FFF2-40B4-BE49-F238E27FC236}">
                  <a16:creationId xmlns:a16="http://schemas.microsoft.com/office/drawing/2014/main" id="{47DD03FD-158B-47B1-BD81-E8EC5A478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400" y="1600428"/>
              <a:ext cx="1828572" cy="1828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67" name="TextBox 39">
              <a:extLst>
                <a:ext uri="{FF2B5EF4-FFF2-40B4-BE49-F238E27FC236}">
                  <a16:creationId xmlns:a16="http://schemas.microsoft.com/office/drawing/2014/main" id="{48679976-0D2A-417F-BE9F-17A3CE7EE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0387" y="2118797"/>
              <a:ext cx="1495154" cy="79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Axxxxx: Ez egy 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feladatnak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 leírása</a:t>
              </a:r>
            </a:p>
          </p:txBody>
        </p:sp>
      </p:grpSp>
      <p:grpSp>
        <p:nvGrpSpPr>
          <p:cNvPr id="106508" name="Group 46">
            <a:extLst>
              <a:ext uri="{FF2B5EF4-FFF2-40B4-BE49-F238E27FC236}">
                <a16:creationId xmlns:a16="http://schemas.microsoft.com/office/drawing/2014/main" id="{5415D2E4-4FFB-4BAD-A14C-6DCB3F2FD307}"/>
              </a:ext>
            </a:extLst>
          </p:cNvPr>
          <p:cNvGrpSpPr>
            <a:grpSpLocks/>
          </p:cNvGrpSpPr>
          <p:nvPr/>
        </p:nvGrpSpPr>
        <p:grpSpPr bwMode="auto">
          <a:xfrm>
            <a:off x="5859463" y="3048000"/>
            <a:ext cx="541337" cy="533400"/>
            <a:chOff x="10058400" y="1600428"/>
            <a:chExt cx="1828572" cy="1828572"/>
          </a:xfrm>
        </p:grpSpPr>
        <p:pic>
          <p:nvPicPr>
            <p:cNvPr id="106564" name="Picture 4" descr="C:\Users\Langer Tamás\AppData\Local\Microsoft\Windows\Temporary Internet Files\Content.IE5\MDZQR1U6\MC900433838[2].png">
              <a:extLst>
                <a:ext uri="{FF2B5EF4-FFF2-40B4-BE49-F238E27FC236}">
                  <a16:creationId xmlns:a16="http://schemas.microsoft.com/office/drawing/2014/main" id="{9B0305F2-84EC-493F-A64A-73A94DEC6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400" y="1600428"/>
              <a:ext cx="1828572" cy="1828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65" name="TextBox 48">
              <a:extLst>
                <a:ext uri="{FF2B5EF4-FFF2-40B4-BE49-F238E27FC236}">
                  <a16:creationId xmlns:a16="http://schemas.microsoft.com/office/drawing/2014/main" id="{28966E43-B851-48FE-A81F-BFE1F4D3CA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0387" y="2118797"/>
              <a:ext cx="1495154" cy="79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Axxxxx: Ez egy 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feladatnak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 leírása</a:t>
              </a:r>
            </a:p>
          </p:txBody>
        </p:sp>
      </p:grpSp>
      <p:grpSp>
        <p:nvGrpSpPr>
          <p:cNvPr id="106509" name="Group 49">
            <a:extLst>
              <a:ext uri="{FF2B5EF4-FFF2-40B4-BE49-F238E27FC236}">
                <a16:creationId xmlns:a16="http://schemas.microsoft.com/office/drawing/2014/main" id="{BCE5E9AA-1AEF-4E22-8BA9-109E2848A253}"/>
              </a:ext>
            </a:extLst>
          </p:cNvPr>
          <p:cNvGrpSpPr>
            <a:grpSpLocks/>
          </p:cNvGrpSpPr>
          <p:nvPr/>
        </p:nvGrpSpPr>
        <p:grpSpPr bwMode="auto">
          <a:xfrm>
            <a:off x="5097463" y="2514600"/>
            <a:ext cx="541337" cy="533400"/>
            <a:chOff x="10058400" y="1600428"/>
            <a:chExt cx="1828572" cy="1828572"/>
          </a:xfrm>
        </p:grpSpPr>
        <p:pic>
          <p:nvPicPr>
            <p:cNvPr id="106562" name="Picture 4" descr="C:\Users\Langer Tamás\AppData\Local\Microsoft\Windows\Temporary Internet Files\Content.IE5\MDZQR1U6\MC900433838[2].png">
              <a:extLst>
                <a:ext uri="{FF2B5EF4-FFF2-40B4-BE49-F238E27FC236}">
                  <a16:creationId xmlns:a16="http://schemas.microsoft.com/office/drawing/2014/main" id="{011E416F-E8E5-4281-A827-FB7869D61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400" y="1600428"/>
              <a:ext cx="1828572" cy="1828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63" name="TextBox 51">
              <a:extLst>
                <a:ext uri="{FF2B5EF4-FFF2-40B4-BE49-F238E27FC236}">
                  <a16:creationId xmlns:a16="http://schemas.microsoft.com/office/drawing/2014/main" id="{F7410562-8591-4AC3-AEF1-FB62F68895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0387" y="2118797"/>
              <a:ext cx="1495154" cy="79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Axxxxx: Ez egy 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feladatnak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 leírása</a:t>
              </a:r>
            </a:p>
          </p:txBody>
        </p:sp>
      </p:grpSp>
      <p:grpSp>
        <p:nvGrpSpPr>
          <p:cNvPr id="106510" name="Group 52">
            <a:extLst>
              <a:ext uri="{FF2B5EF4-FFF2-40B4-BE49-F238E27FC236}">
                <a16:creationId xmlns:a16="http://schemas.microsoft.com/office/drawing/2014/main" id="{9989C59F-2B7B-4645-988F-CBCB8A59DB69}"/>
              </a:ext>
            </a:extLst>
          </p:cNvPr>
          <p:cNvGrpSpPr>
            <a:grpSpLocks/>
          </p:cNvGrpSpPr>
          <p:nvPr/>
        </p:nvGrpSpPr>
        <p:grpSpPr bwMode="auto">
          <a:xfrm>
            <a:off x="3649663" y="3081338"/>
            <a:ext cx="541337" cy="533400"/>
            <a:chOff x="10058400" y="1600428"/>
            <a:chExt cx="1828572" cy="1828572"/>
          </a:xfrm>
        </p:grpSpPr>
        <p:pic>
          <p:nvPicPr>
            <p:cNvPr id="106560" name="Picture 4" descr="C:\Users\Langer Tamás\AppData\Local\Microsoft\Windows\Temporary Internet Files\Content.IE5\MDZQR1U6\MC900433838[2].png">
              <a:extLst>
                <a:ext uri="{FF2B5EF4-FFF2-40B4-BE49-F238E27FC236}">
                  <a16:creationId xmlns:a16="http://schemas.microsoft.com/office/drawing/2014/main" id="{BE3676BE-2B54-49CA-A652-F24EAC878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400" y="1600428"/>
              <a:ext cx="1828572" cy="1828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61" name="TextBox 54">
              <a:extLst>
                <a:ext uri="{FF2B5EF4-FFF2-40B4-BE49-F238E27FC236}">
                  <a16:creationId xmlns:a16="http://schemas.microsoft.com/office/drawing/2014/main" id="{67E73914-B8AC-4421-B3D6-46C40A5483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0387" y="2118797"/>
              <a:ext cx="1495154" cy="79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Axxxxx: Ez egy 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feladatnak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 leírása</a:t>
              </a:r>
            </a:p>
          </p:txBody>
        </p:sp>
      </p:grpSp>
      <p:grpSp>
        <p:nvGrpSpPr>
          <p:cNvPr id="106511" name="Group 55">
            <a:extLst>
              <a:ext uri="{FF2B5EF4-FFF2-40B4-BE49-F238E27FC236}">
                <a16:creationId xmlns:a16="http://schemas.microsoft.com/office/drawing/2014/main" id="{83089C54-2DC1-4DF4-8010-8EEC6E054B3C}"/>
              </a:ext>
            </a:extLst>
          </p:cNvPr>
          <p:cNvGrpSpPr>
            <a:grpSpLocks/>
          </p:cNvGrpSpPr>
          <p:nvPr/>
        </p:nvGrpSpPr>
        <p:grpSpPr bwMode="auto">
          <a:xfrm>
            <a:off x="3268663" y="3771900"/>
            <a:ext cx="541337" cy="531813"/>
            <a:chOff x="10058400" y="1600428"/>
            <a:chExt cx="1828572" cy="1828572"/>
          </a:xfrm>
        </p:grpSpPr>
        <p:pic>
          <p:nvPicPr>
            <p:cNvPr id="106558" name="Picture 4" descr="C:\Users\Langer Tamás\AppData\Local\Microsoft\Windows\Temporary Internet Files\Content.IE5\MDZQR1U6\MC900433838[2].png">
              <a:extLst>
                <a:ext uri="{FF2B5EF4-FFF2-40B4-BE49-F238E27FC236}">
                  <a16:creationId xmlns:a16="http://schemas.microsoft.com/office/drawing/2014/main" id="{D8D59BEA-FC02-45A1-8E5B-3B7AF7B679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400" y="1600428"/>
              <a:ext cx="1828572" cy="1828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59" name="TextBox 57">
              <a:extLst>
                <a:ext uri="{FF2B5EF4-FFF2-40B4-BE49-F238E27FC236}">
                  <a16:creationId xmlns:a16="http://schemas.microsoft.com/office/drawing/2014/main" id="{C8A694F2-B397-48FA-B2B2-F01C828B81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0387" y="2118797"/>
              <a:ext cx="1495154" cy="79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Axxxxx: Ez egy 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feladatnak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 leírása</a:t>
              </a:r>
            </a:p>
          </p:txBody>
        </p:sp>
      </p:grpSp>
      <p:grpSp>
        <p:nvGrpSpPr>
          <p:cNvPr id="106512" name="Group 58">
            <a:extLst>
              <a:ext uri="{FF2B5EF4-FFF2-40B4-BE49-F238E27FC236}">
                <a16:creationId xmlns:a16="http://schemas.microsoft.com/office/drawing/2014/main" id="{ABB3719A-7F37-42CE-926A-F78BFBDEAC7F}"/>
              </a:ext>
            </a:extLst>
          </p:cNvPr>
          <p:cNvGrpSpPr>
            <a:grpSpLocks/>
          </p:cNvGrpSpPr>
          <p:nvPr/>
        </p:nvGrpSpPr>
        <p:grpSpPr bwMode="auto">
          <a:xfrm>
            <a:off x="2811463" y="3087688"/>
            <a:ext cx="541337" cy="531812"/>
            <a:chOff x="10058400" y="1600428"/>
            <a:chExt cx="1828572" cy="1828572"/>
          </a:xfrm>
        </p:grpSpPr>
        <p:pic>
          <p:nvPicPr>
            <p:cNvPr id="106556" name="Picture 4" descr="C:\Users\Langer Tamás\AppData\Local\Microsoft\Windows\Temporary Internet Files\Content.IE5\MDZQR1U6\MC900433838[2].png">
              <a:extLst>
                <a:ext uri="{FF2B5EF4-FFF2-40B4-BE49-F238E27FC236}">
                  <a16:creationId xmlns:a16="http://schemas.microsoft.com/office/drawing/2014/main" id="{48DBC9DA-734E-4280-980E-9CEACFF55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400" y="1600428"/>
              <a:ext cx="1828572" cy="1828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57" name="TextBox 60">
              <a:extLst>
                <a:ext uri="{FF2B5EF4-FFF2-40B4-BE49-F238E27FC236}">
                  <a16:creationId xmlns:a16="http://schemas.microsoft.com/office/drawing/2014/main" id="{D574CC45-FF12-4204-B391-E742CC6BF5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0387" y="2118797"/>
              <a:ext cx="1495154" cy="79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Axxxxx: Ez egy 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feladatnak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 leírása</a:t>
              </a:r>
            </a:p>
          </p:txBody>
        </p:sp>
      </p:grpSp>
      <p:grpSp>
        <p:nvGrpSpPr>
          <p:cNvPr id="106513" name="Group 61">
            <a:extLst>
              <a:ext uri="{FF2B5EF4-FFF2-40B4-BE49-F238E27FC236}">
                <a16:creationId xmlns:a16="http://schemas.microsoft.com/office/drawing/2014/main" id="{E9ECAC59-0D05-4FCA-904A-F3AC352C4107}"/>
              </a:ext>
            </a:extLst>
          </p:cNvPr>
          <p:cNvGrpSpPr>
            <a:grpSpLocks/>
          </p:cNvGrpSpPr>
          <p:nvPr/>
        </p:nvGrpSpPr>
        <p:grpSpPr bwMode="auto">
          <a:xfrm>
            <a:off x="754063" y="4572000"/>
            <a:ext cx="541337" cy="533400"/>
            <a:chOff x="10058400" y="1600428"/>
            <a:chExt cx="1828572" cy="1828572"/>
          </a:xfrm>
        </p:grpSpPr>
        <p:pic>
          <p:nvPicPr>
            <p:cNvPr id="106554" name="Picture 4" descr="C:\Users\Langer Tamás\AppData\Local\Microsoft\Windows\Temporary Internet Files\Content.IE5\MDZQR1U6\MC900433838[2].png">
              <a:extLst>
                <a:ext uri="{FF2B5EF4-FFF2-40B4-BE49-F238E27FC236}">
                  <a16:creationId xmlns:a16="http://schemas.microsoft.com/office/drawing/2014/main" id="{21132249-0570-44A0-A90D-1E0701B18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400" y="1600428"/>
              <a:ext cx="1828572" cy="1828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55" name="TextBox 63">
              <a:extLst>
                <a:ext uri="{FF2B5EF4-FFF2-40B4-BE49-F238E27FC236}">
                  <a16:creationId xmlns:a16="http://schemas.microsoft.com/office/drawing/2014/main" id="{4E61E5C0-4FCE-48F7-83A0-78B5D509F5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0387" y="2118797"/>
              <a:ext cx="1495154" cy="79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Axxxxx: Ez egy 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feladatnak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 leírása</a:t>
              </a:r>
            </a:p>
          </p:txBody>
        </p:sp>
      </p:grpSp>
      <p:grpSp>
        <p:nvGrpSpPr>
          <p:cNvPr id="106514" name="Group 64">
            <a:extLst>
              <a:ext uri="{FF2B5EF4-FFF2-40B4-BE49-F238E27FC236}">
                <a16:creationId xmlns:a16="http://schemas.microsoft.com/office/drawing/2014/main" id="{C3541132-1DDF-4A6E-AE8B-88EC362B12E0}"/>
              </a:ext>
            </a:extLst>
          </p:cNvPr>
          <p:cNvGrpSpPr>
            <a:grpSpLocks/>
          </p:cNvGrpSpPr>
          <p:nvPr/>
        </p:nvGrpSpPr>
        <p:grpSpPr bwMode="auto">
          <a:xfrm>
            <a:off x="1376363" y="3886200"/>
            <a:ext cx="541337" cy="533400"/>
            <a:chOff x="10058400" y="1600428"/>
            <a:chExt cx="1828572" cy="1828572"/>
          </a:xfrm>
        </p:grpSpPr>
        <p:pic>
          <p:nvPicPr>
            <p:cNvPr id="106552" name="Picture 4" descr="C:\Users\Langer Tamás\AppData\Local\Microsoft\Windows\Temporary Internet Files\Content.IE5\MDZQR1U6\MC900433838[2].png">
              <a:extLst>
                <a:ext uri="{FF2B5EF4-FFF2-40B4-BE49-F238E27FC236}">
                  <a16:creationId xmlns:a16="http://schemas.microsoft.com/office/drawing/2014/main" id="{F72003F5-0B9E-4926-AFE5-BB8F290CB1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400" y="1600428"/>
              <a:ext cx="1828572" cy="1828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53" name="TextBox 66">
              <a:extLst>
                <a:ext uri="{FF2B5EF4-FFF2-40B4-BE49-F238E27FC236}">
                  <a16:creationId xmlns:a16="http://schemas.microsoft.com/office/drawing/2014/main" id="{3DF4F43D-ADF5-4C65-8008-1932D183C2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0387" y="2118797"/>
              <a:ext cx="1495154" cy="79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Axxxxx: Ez egy 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feladatnak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 leírása</a:t>
              </a:r>
            </a:p>
          </p:txBody>
        </p:sp>
      </p:grpSp>
      <p:grpSp>
        <p:nvGrpSpPr>
          <p:cNvPr id="106515" name="Group 67">
            <a:extLst>
              <a:ext uri="{FF2B5EF4-FFF2-40B4-BE49-F238E27FC236}">
                <a16:creationId xmlns:a16="http://schemas.microsoft.com/office/drawing/2014/main" id="{750B3CFC-B77E-4EF5-8B03-737467830C35}"/>
              </a:ext>
            </a:extLst>
          </p:cNvPr>
          <p:cNvGrpSpPr>
            <a:grpSpLocks/>
          </p:cNvGrpSpPr>
          <p:nvPr/>
        </p:nvGrpSpPr>
        <p:grpSpPr bwMode="auto">
          <a:xfrm>
            <a:off x="754063" y="3695700"/>
            <a:ext cx="541337" cy="533400"/>
            <a:chOff x="10058400" y="1600428"/>
            <a:chExt cx="1828572" cy="1828572"/>
          </a:xfrm>
        </p:grpSpPr>
        <p:pic>
          <p:nvPicPr>
            <p:cNvPr id="106550" name="Picture 4" descr="C:\Users\Langer Tamás\AppData\Local\Microsoft\Windows\Temporary Internet Files\Content.IE5\MDZQR1U6\MC900433838[2].png">
              <a:extLst>
                <a:ext uri="{FF2B5EF4-FFF2-40B4-BE49-F238E27FC236}">
                  <a16:creationId xmlns:a16="http://schemas.microsoft.com/office/drawing/2014/main" id="{8F3B8CE5-D0D3-4F8B-AE27-6D04BB657B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400" y="1600428"/>
              <a:ext cx="1828572" cy="1828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51" name="TextBox 69">
              <a:extLst>
                <a:ext uri="{FF2B5EF4-FFF2-40B4-BE49-F238E27FC236}">
                  <a16:creationId xmlns:a16="http://schemas.microsoft.com/office/drawing/2014/main" id="{6D21D1AE-1549-4683-8FC8-8E9DAD25CF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0387" y="2118797"/>
              <a:ext cx="1495154" cy="79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Axxxxx: Ez egy 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feladatnak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 leírása</a:t>
              </a:r>
            </a:p>
          </p:txBody>
        </p:sp>
      </p:grpSp>
      <p:grpSp>
        <p:nvGrpSpPr>
          <p:cNvPr id="106516" name="Group 70">
            <a:extLst>
              <a:ext uri="{FF2B5EF4-FFF2-40B4-BE49-F238E27FC236}">
                <a16:creationId xmlns:a16="http://schemas.microsoft.com/office/drawing/2014/main" id="{E1F18134-854F-4271-96A4-557AC7440B80}"/>
              </a:ext>
            </a:extLst>
          </p:cNvPr>
          <p:cNvGrpSpPr>
            <a:grpSpLocks/>
          </p:cNvGrpSpPr>
          <p:nvPr/>
        </p:nvGrpSpPr>
        <p:grpSpPr bwMode="auto">
          <a:xfrm>
            <a:off x="1376363" y="3354388"/>
            <a:ext cx="541337" cy="531812"/>
            <a:chOff x="10058400" y="1600428"/>
            <a:chExt cx="1828572" cy="1828572"/>
          </a:xfrm>
        </p:grpSpPr>
        <p:pic>
          <p:nvPicPr>
            <p:cNvPr id="106548" name="Picture 4" descr="C:\Users\Langer Tamás\AppData\Local\Microsoft\Windows\Temporary Internet Files\Content.IE5\MDZQR1U6\MC900433838[2].png">
              <a:extLst>
                <a:ext uri="{FF2B5EF4-FFF2-40B4-BE49-F238E27FC236}">
                  <a16:creationId xmlns:a16="http://schemas.microsoft.com/office/drawing/2014/main" id="{8D0702BD-D097-4BAB-9E18-94C32BC5A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400" y="1600428"/>
              <a:ext cx="1828572" cy="1828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49" name="TextBox 72">
              <a:extLst>
                <a:ext uri="{FF2B5EF4-FFF2-40B4-BE49-F238E27FC236}">
                  <a16:creationId xmlns:a16="http://schemas.microsoft.com/office/drawing/2014/main" id="{B9914F15-2E5D-4E17-BBC3-16524C39B9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0387" y="2118797"/>
              <a:ext cx="1495154" cy="79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Axxxxx: Ez egy 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feladatnak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 leírása</a:t>
              </a:r>
            </a:p>
          </p:txBody>
        </p:sp>
      </p:grpSp>
      <p:grpSp>
        <p:nvGrpSpPr>
          <p:cNvPr id="106517" name="Group 73">
            <a:extLst>
              <a:ext uri="{FF2B5EF4-FFF2-40B4-BE49-F238E27FC236}">
                <a16:creationId xmlns:a16="http://schemas.microsoft.com/office/drawing/2014/main" id="{660AEF4D-2226-47F8-AEA8-240228DF2DDA}"/>
              </a:ext>
            </a:extLst>
          </p:cNvPr>
          <p:cNvGrpSpPr>
            <a:grpSpLocks/>
          </p:cNvGrpSpPr>
          <p:nvPr/>
        </p:nvGrpSpPr>
        <p:grpSpPr bwMode="auto">
          <a:xfrm>
            <a:off x="8042275" y="4229100"/>
            <a:ext cx="541338" cy="533400"/>
            <a:chOff x="10058400" y="1600428"/>
            <a:chExt cx="1828572" cy="1828572"/>
          </a:xfrm>
        </p:grpSpPr>
        <p:pic>
          <p:nvPicPr>
            <p:cNvPr id="106546" name="Picture 4" descr="C:\Users\Langer Tamás\AppData\Local\Microsoft\Windows\Temporary Internet Files\Content.IE5\MDZQR1U6\MC900433838[2].png">
              <a:extLst>
                <a:ext uri="{FF2B5EF4-FFF2-40B4-BE49-F238E27FC236}">
                  <a16:creationId xmlns:a16="http://schemas.microsoft.com/office/drawing/2014/main" id="{D4FA7139-5EEF-418A-80E5-030E058DE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400" y="1600428"/>
              <a:ext cx="1828572" cy="1828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47" name="TextBox 75">
              <a:extLst>
                <a:ext uri="{FF2B5EF4-FFF2-40B4-BE49-F238E27FC236}">
                  <a16:creationId xmlns:a16="http://schemas.microsoft.com/office/drawing/2014/main" id="{4B081CE4-40D8-46F9-895D-16BC42169B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0387" y="2118797"/>
              <a:ext cx="1495154" cy="79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Axxxxx: Ez egy 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feladatnak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 leírása</a:t>
              </a:r>
            </a:p>
          </p:txBody>
        </p:sp>
      </p:grpSp>
      <p:grpSp>
        <p:nvGrpSpPr>
          <p:cNvPr id="106518" name="Group 76">
            <a:extLst>
              <a:ext uri="{FF2B5EF4-FFF2-40B4-BE49-F238E27FC236}">
                <a16:creationId xmlns:a16="http://schemas.microsoft.com/office/drawing/2014/main" id="{CA128B8D-290E-4624-A5F1-9F720E28307F}"/>
              </a:ext>
            </a:extLst>
          </p:cNvPr>
          <p:cNvGrpSpPr>
            <a:grpSpLocks/>
          </p:cNvGrpSpPr>
          <p:nvPr/>
        </p:nvGrpSpPr>
        <p:grpSpPr bwMode="auto">
          <a:xfrm>
            <a:off x="5326063" y="4113213"/>
            <a:ext cx="541337" cy="533400"/>
            <a:chOff x="10058400" y="1600428"/>
            <a:chExt cx="1828572" cy="1828572"/>
          </a:xfrm>
        </p:grpSpPr>
        <p:pic>
          <p:nvPicPr>
            <p:cNvPr id="106544" name="Picture 4" descr="C:\Users\Langer Tamás\AppData\Local\Microsoft\Windows\Temporary Internet Files\Content.IE5\MDZQR1U6\MC900433838[2].png">
              <a:extLst>
                <a:ext uri="{FF2B5EF4-FFF2-40B4-BE49-F238E27FC236}">
                  <a16:creationId xmlns:a16="http://schemas.microsoft.com/office/drawing/2014/main" id="{F6FCC2E8-52D9-4D49-A218-724F4E862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400" y="1600428"/>
              <a:ext cx="1828572" cy="1828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45" name="TextBox 78">
              <a:extLst>
                <a:ext uri="{FF2B5EF4-FFF2-40B4-BE49-F238E27FC236}">
                  <a16:creationId xmlns:a16="http://schemas.microsoft.com/office/drawing/2014/main" id="{D2B01950-58CE-431F-AB6A-03CFDC53C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0387" y="2118797"/>
              <a:ext cx="1495154" cy="79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Axxxxx: Ez egy 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feladatnak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 leírása</a:t>
              </a:r>
            </a:p>
          </p:txBody>
        </p:sp>
      </p:grpSp>
      <p:grpSp>
        <p:nvGrpSpPr>
          <p:cNvPr id="106519" name="Group 79">
            <a:extLst>
              <a:ext uri="{FF2B5EF4-FFF2-40B4-BE49-F238E27FC236}">
                <a16:creationId xmlns:a16="http://schemas.microsoft.com/office/drawing/2014/main" id="{7502F29C-9FAA-4DF4-9FDD-BE16E5B93077}"/>
              </a:ext>
            </a:extLst>
          </p:cNvPr>
          <p:cNvGrpSpPr>
            <a:grpSpLocks/>
          </p:cNvGrpSpPr>
          <p:nvPr/>
        </p:nvGrpSpPr>
        <p:grpSpPr bwMode="auto">
          <a:xfrm>
            <a:off x="8113713" y="3657600"/>
            <a:ext cx="541337" cy="533400"/>
            <a:chOff x="10058400" y="1600428"/>
            <a:chExt cx="1828572" cy="1828572"/>
          </a:xfrm>
        </p:grpSpPr>
        <p:pic>
          <p:nvPicPr>
            <p:cNvPr id="106542" name="Picture 4" descr="C:\Users\Langer Tamás\AppData\Local\Microsoft\Windows\Temporary Internet Files\Content.IE5\MDZQR1U6\MC900433838[2].png">
              <a:extLst>
                <a:ext uri="{FF2B5EF4-FFF2-40B4-BE49-F238E27FC236}">
                  <a16:creationId xmlns:a16="http://schemas.microsoft.com/office/drawing/2014/main" id="{1D3A6AA2-454A-4894-9CE9-31FCBF2A1A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400" y="1600428"/>
              <a:ext cx="1828572" cy="1828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43" name="TextBox 81">
              <a:extLst>
                <a:ext uri="{FF2B5EF4-FFF2-40B4-BE49-F238E27FC236}">
                  <a16:creationId xmlns:a16="http://schemas.microsoft.com/office/drawing/2014/main" id="{2EC40DB3-E2B5-4127-9671-E25D18D353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0387" y="2118797"/>
              <a:ext cx="1495154" cy="79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Axxxxx: Ez egy 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feladatnak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 leírása</a:t>
              </a:r>
            </a:p>
          </p:txBody>
        </p:sp>
      </p:grpSp>
      <p:grpSp>
        <p:nvGrpSpPr>
          <p:cNvPr id="106520" name="Group 82">
            <a:extLst>
              <a:ext uri="{FF2B5EF4-FFF2-40B4-BE49-F238E27FC236}">
                <a16:creationId xmlns:a16="http://schemas.microsoft.com/office/drawing/2014/main" id="{1A350A53-8C56-4DA3-A849-1E22E7EAB55F}"/>
              </a:ext>
            </a:extLst>
          </p:cNvPr>
          <p:cNvGrpSpPr>
            <a:grpSpLocks/>
          </p:cNvGrpSpPr>
          <p:nvPr/>
        </p:nvGrpSpPr>
        <p:grpSpPr bwMode="auto">
          <a:xfrm>
            <a:off x="7583488" y="3498850"/>
            <a:ext cx="541337" cy="531813"/>
            <a:chOff x="10058400" y="1600428"/>
            <a:chExt cx="1828572" cy="1828572"/>
          </a:xfrm>
        </p:grpSpPr>
        <p:pic>
          <p:nvPicPr>
            <p:cNvPr id="106540" name="Picture 4" descr="C:\Users\Langer Tamás\AppData\Local\Microsoft\Windows\Temporary Internet Files\Content.IE5\MDZQR1U6\MC900433838[2].png">
              <a:extLst>
                <a:ext uri="{FF2B5EF4-FFF2-40B4-BE49-F238E27FC236}">
                  <a16:creationId xmlns:a16="http://schemas.microsoft.com/office/drawing/2014/main" id="{0DFF2541-FE0B-4CAC-92DB-5F25D11E85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400" y="1600428"/>
              <a:ext cx="1828572" cy="1828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41" name="TextBox 84">
              <a:extLst>
                <a:ext uri="{FF2B5EF4-FFF2-40B4-BE49-F238E27FC236}">
                  <a16:creationId xmlns:a16="http://schemas.microsoft.com/office/drawing/2014/main" id="{28F07B26-A3D0-48B0-91D0-06F031442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0387" y="2118797"/>
              <a:ext cx="1495154" cy="79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Axxxxx: Ez egy 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feladatnak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 leírása</a:t>
              </a:r>
            </a:p>
          </p:txBody>
        </p:sp>
      </p:grpSp>
      <p:grpSp>
        <p:nvGrpSpPr>
          <p:cNvPr id="106521" name="Group 85">
            <a:extLst>
              <a:ext uri="{FF2B5EF4-FFF2-40B4-BE49-F238E27FC236}">
                <a16:creationId xmlns:a16="http://schemas.microsoft.com/office/drawing/2014/main" id="{CF45A276-D047-45E5-B376-7466546201D5}"/>
              </a:ext>
            </a:extLst>
          </p:cNvPr>
          <p:cNvGrpSpPr>
            <a:grpSpLocks/>
          </p:cNvGrpSpPr>
          <p:nvPr/>
        </p:nvGrpSpPr>
        <p:grpSpPr bwMode="auto">
          <a:xfrm>
            <a:off x="7812088" y="3419475"/>
            <a:ext cx="541337" cy="533400"/>
            <a:chOff x="10058400" y="1600428"/>
            <a:chExt cx="1828572" cy="1828572"/>
          </a:xfrm>
        </p:grpSpPr>
        <p:pic>
          <p:nvPicPr>
            <p:cNvPr id="106538" name="Picture 4" descr="C:\Users\Langer Tamás\AppData\Local\Microsoft\Windows\Temporary Internet Files\Content.IE5\MDZQR1U6\MC900433838[2].png">
              <a:extLst>
                <a:ext uri="{FF2B5EF4-FFF2-40B4-BE49-F238E27FC236}">
                  <a16:creationId xmlns:a16="http://schemas.microsoft.com/office/drawing/2014/main" id="{89707B7D-78A6-4108-A7B5-FBF3E0B93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400" y="1600428"/>
              <a:ext cx="1828572" cy="1828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39" name="TextBox 87">
              <a:extLst>
                <a:ext uri="{FF2B5EF4-FFF2-40B4-BE49-F238E27FC236}">
                  <a16:creationId xmlns:a16="http://schemas.microsoft.com/office/drawing/2014/main" id="{AF838977-6CD3-4A36-8C77-5649726869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0387" y="2118797"/>
              <a:ext cx="1495154" cy="79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Axxxxx: Ez egy 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feladatnak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 leírása</a:t>
              </a:r>
            </a:p>
          </p:txBody>
        </p:sp>
      </p:grpSp>
      <p:grpSp>
        <p:nvGrpSpPr>
          <p:cNvPr id="106522" name="Group 88">
            <a:extLst>
              <a:ext uri="{FF2B5EF4-FFF2-40B4-BE49-F238E27FC236}">
                <a16:creationId xmlns:a16="http://schemas.microsoft.com/office/drawing/2014/main" id="{AF9ED507-B4E6-4640-AB6C-B42E5AA6DB7F}"/>
              </a:ext>
            </a:extLst>
          </p:cNvPr>
          <p:cNvGrpSpPr>
            <a:grpSpLocks/>
          </p:cNvGrpSpPr>
          <p:nvPr/>
        </p:nvGrpSpPr>
        <p:grpSpPr bwMode="auto">
          <a:xfrm>
            <a:off x="7842250" y="2927350"/>
            <a:ext cx="541338" cy="533400"/>
            <a:chOff x="10058400" y="1600428"/>
            <a:chExt cx="1828572" cy="1828572"/>
          </a:xfrm>
        </p:grpSpPr>
        <p:pic>
          <p:nvPicPr>
            <p:cNvPr id="106536" name="Picture 4" descr="C:\Users\Langer Tamás\AppData\Local\Microsoft\Windows\Temporary Internet Files\Content.IE5\MDZQR1U6\MC900433838[2].png">
              <a:extLst>
                <a:ext uri="{FF2B5EF4-FFF2-40B4-BE49-F238E27FC236}">
                  <a16:creationId xmlns:a16="http://schemas.microsoft.com/office/drawing/2014/main" id="{AA7F1429-DFC5-4CDB-BE76-342D94E67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400" y="1600428"/>
              <a:ext cx="1828572" cy="1828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37" name="TextBox 90">
              <a:extLst>
                <a:ext uri="{FF2B5EF4-FFF2-40B4-BE49-F238E27FC236}">
                  <a16:creationId xmlns:a16="http://schemas.microsoft.com/office/drawing/2014/main" id="{F2B5948F-8A56-44CE-9C77-2B965CD504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0387" y="2118797"/>
              <a:ext cx="1495154" cy="79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Axxxxx: Ez egy 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feladatnak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 leírása</a:t>
              </a:r>
            </a:p>
          </p:txBody>
        </p:sp>
      </p:grpSp>
      <p:grpSp>
        <p:nvGrpSpPr>
          <p:cNvPr id="106523" name="Group 91">
            <a:extLst>
              <a:ext uri="{FF2B5EF4-FFF2-40B4-BE49-F238E27FC236}">
                <a16:creationId xmlns:a16="http://schemas.microsoft.com/office/drawing/2014/main" id="{E8AF88B7-3034-443F-9C9C-F8A0B6AAA4AB}"/>
              </a:ext>
            </a:extLst>
          </p:cNvPr>
          <p:cNvGrpSpPr>
            <a:grpSpLocks/>
          </p:cNvGrpSpPr>
          <p:nvPr/>
        </p:nvGrpSpPr>
        <p:grpSpPr bwMode="auto">
          <a:xfrm>
            <a:off x="7345363" y="3286125"/>
            <a:ext cx="541337" cy="533400"/>
            <a:chOff x="10058400" y="1600428"/>
            <a:chExt cx="1828572" cy="1828572"/>
          </a:xfrm>
        </p:grpSpPr>
        <p:pic>
          <p:nvPicPr>
            <p:cNvPr id="106534" name="Picture 4" descr="C:\Users\Langer Tamás\AppData\Local\Microsoft\Windows\Temporary Internet Files\Content.IE5\MDZQR1U6\MC900433838[2].png">
              <a:extLst>
                <a:ext uri="{FF2B5EF4-FFF2-40B4-BE49-F238E27FC236}">
                  <a16:creationId xmlns:a16="http://schemas.microsoft.com/office/drawing/2014/main" id="{855DC860-EA6E-4211-94B1-4C7047E80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400" y="1600428"/>
              <a:ext cx="1828572" cy="1828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35" name="TextBox 93">
              <a:extLst>
                <a:ext uri="{FF2B5EF4-FFF2-40B4-BE49-F238E27FC236}">
                  <a16:creationId xmlns:a16="http://schemas.microsoft.com/office/drawing/2014/main" id="{E20FD281-F4DC-403E-A68D-7AFFD91A53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0387" y="2118797"/>
              <a:ext cx="1495154" cy="79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Axxxxx: Ez egy 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feladatnak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 leírása</a:t>
              </a:r>
            </a:p>
          </p:txBody>
        </p:sp>
      </p:grpSp>
      <p:grpSp>
        <p:nvGrpSpPr>
          <p:cNvPr id="106524" name="Group 94">
            <a:extLst>
              <a:ext uri="{FF2B5EF4-FFF2-40B4-BE49-F238E27FC236}">
                <a16:creationId xmlns:a16="http://schemas.microsoft.com/office/drawing/2014/main" id="{6D540DDC-F916-4C23-8DA3-EC5EDF913F3F}"/>
              </a:ext>
            </a:extLst>
          </p:cNvPr>
          <p:cNvGrpSpPr>
            <a:grpSpLocks/>
          </p:cNvGrpSpPr>
          <p:nvPr/>
        </p:nvGrpSpPr>
        <p:grpSpPr bwMode="auto">
          <a:xfrm>
            <a:off x="7519988" y="2743200"/>
            <a:ext cx="541337" cy="533400"/>
            <a:chOff x="10058400" y="1600428"/>
            <a:chExt cx="1828572" cy="1828572"/>
          </a:xfrm>
        </p:grpSpPr>
        <p:pic>
          <p:nvPicPr>
            <p:cNvPr id="106532" name="Picture 4" descr="C:\Users\Langer Tamás\AppData\Local\Microsoft\Windows\Temporary Internet Files\Content.IE5\MDZQR1U6\MC900433838[2].png">
              <a:extLst>
                <a:ext uri="{FF2B5EF4-FFF2-40B4-BE49-F238E27FC236}">
                  <a16:creationId xmlns:a16="http://schemas.microsoft.com/office/drawing/2014/main" id="{DBA9C66D-05A9-4C74-81F6-ED8A039AC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400" y="1600428"/>
              <a:ext cx="1828572" cy="1828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33" name="TextBox 96">
              <a:extLst>
                <a:ext uri="{FF2B5EF4-FFF2-40B4-BE49-F238E27FC236}">
                  <a16:creationId xmlns:a16="http://schemas.microsoft.com/office/drawing/2014/main" id="{83B99A53-51D9-45DD-8CD6-B00927012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0387" y="2118797"/>
              <a:ext cx="1495154" cy="79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Axxxxx: Ez egy 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feladatnak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 leírása</a:t>
              </a:r>
            </a:p>
          </p:txBody>
        </p:sp>
      </p:grpSp>
      <p:grpSp>
        <p:nvGrpSpPr>
          <p:cNvPr id="106525" name="Group 97">
            <a:extLst>
              <a:ext uri="{FF2B5EF4-FFF2-40B4-BE49-F238E27FC236}">
                <a16:creationId xmlns:a16="http://schemas.microsoft.com/office/drawing/2014/main" id="{1E120626-C7F0-47D3-B0C1-CD063964B748}"/>
              </a:ext>
            </a:extLst>
          </p:cNvPr>
          <p:cNvGrpSpPr>
            <a:grpSpLocks/>
          </p:cNvGrpSpPr>
          <p:nvPr/>
        </p:nvGrpSpPr>
        <p:grpSpPr bwMode="auto">
          <a:xfrm>
            <a:off x="7315200" y="2519363"/>
            <a:ext cx="541338" cy="533400"/>
            <a:chOff x="10058400" y="1813754"/>
            <a:chExt cx="1828572" cy="1828572"/>
          </a:xfrm>
        </p:grpSpPr>
        <p:pic>
          <p:nvPicPr>
            <p:cNvPr id="106530" name="Picture 4" descr="C:\Users\Langer Tamás\AppData\Local\Microsoft\Windows\Temporary Internet Files\Content.IE5\MDZQR1U6\MC900433838[2].png">
              <a:extLst>
                <a:ext uri="{FF2B5EF4-FFF2-40B4-BE49-F238E27FC236}">
                  <a16:creationId xmlns:a16="http://schemas.microsoft.com/office/drawing/2014/main" id="{2EADE17A-942F-4767-88A2-1FB507A4DE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400" y="1813754"/>
              <a:ext cx="1828572" cy="1828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31" name="TextBox 99">
              <a:extLst>
                <a:ext uri="{FF2B5EF4-FFF2-40B4-BE49-F238E27FC236}">
                  <a16:creationId xmlns:a16="http://schemas.microsoft.com/office/drawing/2014/main" id="{1B26F094-7A55-42AE-9547-D7ECB09BB6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0387" y="2118797"/>
              <a:ext cx="1495154" cy="79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Axxxxx: Ez egy 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feladatnak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 leírása</a:t>
              </a:r>
            </a:p>
          </p:txBody>
        </p:sp>
      </p:grpSp>
      <p:grpSp>
        <p:nvGrpSpPr>
          <p:cNvPr id="106526" name="Group 100">
            <a:extLst>
              <a:ext uri="{FF2B5EF4-FFF2-40B4-BE49-F238E27FC236}">
                <a16:creationId xmlns:a16="http://schemas.microsoft.com/office/drawing/2014/main" id="{63F319BC-93D6-4DF6-BCEB-CACFA204EC75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3352800"/>
            <a:ext cx="541338" cy="533400"/>
            <a:chOff x="10058400" y="1600428"/>
            <a:chExt cx="1828572" cy="1828572"/>
          </a:xfrm>
        </p:grpSpPr>
        <p:pic>
          <p:nvPicPr>
            <p:cNvPr id="106528" name="Picture 4" descr="C:\Users\Langer Tamás\AppData\Local\Microsoft\Windows\Temporary Internet Files\Content.IE5\MDZQR1U6\MC900433838[2].png">
              <a:extLst>
                <a:ext uri="{FF2B5EF4-FFF2-40B4-BE49-F238E27FC236}">
                  <a16:creationId xmlns:a16="http://schemas.microsoft.com/office/drawing/2014/main" id="{D524E30E-04CF-44B1-9F56-656F1ED8C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400" y="1600428"/>
              <a:ext cx="1828572" cy="1828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29" name="TextBox 102">
              <a:extLst>
                <a:ext uri="{FF2B5EF4-FFF2-40B4-BE49-F238E27FC236}">
                  <a16:creationId xmlns:a16="http://schemas.microsoft.com/office/drawing/2014/main" id="{23AC2C90-4657-4D2A-899F-AFCA868A71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0387" y="2118797"/>
              <a:ext cx="1495154" cy="79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Axxxxx: Ez egy 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feladatnak</a:t>
              </a:r>
            </a:p>
            <a:p>
              <a:pPr eaLnBrk="1" hangingPunct="1"/>
              <a:r>
                <a:rPr lang="hu-HU" altLang="hu-HU" sz="300">
                  <a:latin typeface="Bradley Hand ITC" panose="03070402050302030203" pitchFamily="66" charset="0"/>
                </a:rPr>
                <a:t>a leírása</a:t>
              </a:r>
            </a:p>
          </p:txBody>
        </p:sp>
      </p:grpSp>
      <p:sp>
        <p:nvSpPr>
          <p:cNvPr id="104" name="Rectangle 2">
            <a:extLst>
              <a:ext uri="{FF2B5EF4-FFF2-40B4-BE49-F238E27FC236}">
                <a16:creationId xmlns:a16="http://schemas.microsoft.com/office/drawing/2014/main" id="{B232C9F3-F77C-4871-9750-16A738BFC5BD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Scrum tábla részlet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.pinimg.com/originals/3e/30/97/3e3097f93d2a25d4b2b061d2c3d7ec36.png">
            <a:extLst>
              <a:ext uri="{FF2B5EF4-FFF2-40B4-BE49-F238E27FC236}">
                <a16:creationId xmlns:a16="http://schemas.microsoft.com/office/drawing/2014/main" id="{497A849C-9DAD-40C7-A463-2C9732D6C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90223"/>
            <a:ext cx="5810250" cy="360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813D687-4056-44CE-8579-47125B7EBB05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76962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Jira</a:t>
            </a: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– Scrum tábla részlet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4114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25A1AA01-6AAA-4C52-82E4-D95CEE07CC1B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12872"/>
            <a:ext cx="5486400" cy="188595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hu-HU" sz="3600" b="0" dirty="0">
                <a:solidFill>
                  <a:schemeClr val="accent1">
                    <a:lumMod val="50000"/>
                  </a:schemeClr>
                </a:solidFill>
              </a:rPr>
              <a:t>S</a:t>
            </a:r>
            <a:r>
              <a:rPr lang="en-US" sz="3600" b="0" dirty="0" err="1">
                <a:solidFill>
                  <a:schemeClr val="accent1">
                    <a:lumMod val="50000"/>
                  </a:schemeClr>
                </a:solidFill>
              </a:rPr>
              <a:t>crum</a:t>
            </a:r>
            <a:endParaRPr lang="hu-HU" sz="3600" b="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defRPr/>
            </a:pPr>
            <a:r>
              <a:rPr lang="hu-HU" sz="2400" b="0" dirty="0">
                <a:solidFill>
                  <a:schemeClr val="accent1">
                    <a:lumMod val="50000"/>
                  </a:schemeClr>
                </a:solidFill>
              </a:rPr>
              <a:t>a szoftverfejlesztés egyik agilis projekt-végrehajtási módszere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5FBBDF-3E1D-45AF-9094-009C208037E6}"/>
              </a:ext>
            </a:extLst>
          </p:cNvPr>
          <p:cNvSpPr txBox="1"/>
          <p:nvPr/>
        </p:nvSpPr>
        <p:spPr>
          <a:xfrm>
            <a:off x="2286000" y="495300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Scrum útmutató letölthető: </a:t>
            </a:r>
          </a:p>
          <a:p>
            <a:r>
              <a:rPr lang="en-US" dirty="0">
                <a:hlinkClick r:id="rId2"/>
              </a:rPr>
              <a:t>https://www.scrumguides.org/</a:t>
            </a:r>
            <a:endParaRPr lang="hu-HU" dirty="0"/>
          </a:p>
          <a:p>
            <a:r>
              <a:rPr lang="hu-HU" dirty="0"/>
              <a:t>(</a:t>
            </a:r>
            <a:r>
              <a:rPr lang="en-US" dirty="0"/>
              <a:t>14</a:t>
            </a:r>
            <a:r>
              <a:rPr lang="hu-HU" dirty="0"/>
              <a:t> oldal)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A7FDD-821D-4DCF-B190-8B32B9A2A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98822"/>
            <a:ext cx="3153389" cy="4010464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764B40-90A5-422B-A736-A47329AC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050" y="1910231"/>
            <a:ext cx="4064794" cy="2821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558415-B034-4E7C-8EF8-D36304F39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16" y="2571750"/>
            <a:ext cx="4286250" cy="17145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CFB450B1-2363-4F54-88C4-9457E2701FD4}"/>
              </a:ext>
            </a:extLst>
          </p:cNvPr>
          <p:cNvSpPr txBox="1">
            <a:spLocks noChangeArrowheads="1"/>
          </p:cNvSpPr>
          <p:nvPr/>
        </p:nvSpPr>
        <p:spPr>
          <a:xfrm>
            <a:off x="735887" y="1167281"/>
            <a:ext cx="5772150" cy="742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2475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Támogató szoftver eszközök</a:t>
            </a:r>
            <a:endParaRPr lang="en-US" sz="2475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615819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9B6287C-B4DC-4B7D-A585-F397098D28A7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304800"/>
            <a:ext cx="76962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Haladási Diagram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3668" name="Picture 4">
            <a:extLst>
              <a:ext uri="{FF2B5EF4-FFF2-40B4-BE49-F238E27FC236}">
                <a16:creationId xmlns:a16="http://schemas.microsoft.com/office/drawing/2014/main" id="{98C94F5B-DB8B-4631-BBC1-6F467C1F3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33475"/>
            <a:ext cx="773747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2CF1121D-1174-4055-A2AE-88361E07E9A5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33400"/>
            <a:ext cx="8001000" cy="838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hu-HU" sz="3300" b="1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Burn-Down</a:t>
            </a:r>
            <a:r>
              <a:rPr lang="hu-HU" sz="33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3300" b="1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Chart</a:t>
            </a:r>
            <a:endParaRPr lang="hu-HU" sz="33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6741" name="Picture 2">
            <a:extLst>
              <a:ext uri="{FF2B5EF4-FFF2-40B4-BE49-F238E27FC236}">
                <a16:creationId xmlns:a16="http://schemas.microsoft.com/office/drawing/2014/main" id="{23748BB2-BF9D-4D15-A7B6-38632500C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28600"/>
            <a:ext cx="7747000" cy="581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106498-9D87-4A84-8AEC-919A85E97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90600"/>
            <a:ext cx="8077200" cy="504995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2C9E09E-7063-4467-B3C0-6E83045274B8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304800"/>
            <a:ext cx="87630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hu-HU" sz="3300" b="1" kern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Scrum értékek</a:t>
            </a:r>
            <a:endParaRPr lang="en-US" sz="3300" b="1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252004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60000-65CC-4422-9B4E-557929DDC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Agilis vezetés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AC1DA-BFB5-45B3-81FD-6B21240FA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/>
              <a:t>„Tapasztalatból tudjuk, hogy az önszerveződés folyamata gyakran produktívabb, hatékonyabb és tartósabb, mint az állandó kívülről kontrollált folyamatok.”</a:t>
            </a:r>
          </a:p>
          <a:p>
            <a:endParaRPr lang="hu-HU" dirty="0"/>
          </a:p>
          <a:p>
            <a:r>
              <a:rPr lang="hu-HU" dirty="0"/>
              <a:t>„Az önszerveződő csapatok vezetői kijelölik a határokat, melyek között a dolgozók szabad mozgásteret kapnak.”</a:t>
            </a:r>
          </a:p>
          <a:p>
            <a:endParaRPr lang="hu-HU" dirty="0"/>
          </a:p>
          <a:p>
            <a:r>
              <a:rPr lang="hu-HU" dirty="0"/>
              <a:t>„Az agilis vezetés a csapatot állítja középpontba – kreatív, gyors és felelősségvállaló csapatot – anélkül, hogy a dolgozót mint egyént figyelmen kívül hagyná.”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43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60000-65CC-4422-9B4E-557929DDC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Agilis vezetés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AC1DA-BFB5-45B3-81FD-6B21240FA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/>
              <a:t>„A vezetők moderátorként funkcionálnak. A csapat kollektív intelligenciájára, szakértelmére és kompetenciáira támaszkodnak.”</a:t>
            </a:r>
          </a:p>
          <a:p>
            <a:endParaRPr lang="hu-HU" dirty="0"/>
          </a:p>
          <a:p>
            <a:r>
              <a:rPr lang="hu-HU" dirty="0"/>
              <a:t>„A vezetés nem más, mint csapatom számára keretet, s ezáltal biztonságot nyújtani, ugyanakkor a csapattagok kibontakozásához kellő szabadságot biztosítani.”</a:t>
            </a:r>
          </a:p>
          <a:p>
            <a:endParaRPr lang="hu-HU" dirty="0"/>
          </a:p>
          <a:p>
            <a:r>
              <a:rPr lang="hu-HU" dirty="0"/>
              <a:t>„Hozzájárulni ahhoz, hogy emberek egy csoportja egyéni képességeit szenvedéllyel és kreativitással értékek teremtésére használja.”</a:t>
            </a:r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9283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5932-A71F-4FA6-B0A5-10A24DDD7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Scrum mester vizsga - kérdések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87ABDB-41D1-44B1-8493-3436F9B58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828800"/>
            <a:ext cx="7089820" cy="36334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F046B2-8302-407F-A8E1-37235540B904}"/>
              </a:ext>
            </a:extLst>
          </p:cNvPr>
          <p:cNvSpPr/>
          <p:nvPr/>
        </p:nvSpPr>
        <p:spPr>
          <a:xfrm rot="16200000">
            <a:off x="470632" y="4160928"/>
            <a:ext cx="1260972" cy="274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AE0D25-7D4A-4503-AFCD-52D7032D4B21}"/>
              </a:ext>
            </a:extLst>
          </p:cNvPr>
          <p:cNvSpPr/>
          <p:nvPr/>
        </p:nvSpPr>
        <p:spPr>
          <a:xfrm>
            <a:off x="963790" y="3040955"/>
            <a:ext cx="1371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1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5932-A71F-4FA6-B0A5-10A24DDD7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Scrum mester vizsga - kérdések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7A5B8E-5709-4D65-B652-44B4AE2B1248}"/>
              </a:ext>
            </a:extLst>
          </p:cNvPr>
          <p:cNvSpPr/>
          <p:nvPr/>
        </p:nvSpPr>
        <p:spPr>
          <a:xfrm>
            <a:off x="1089826" y="2850542"/>
            <a:ext cx="1371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D3714-D6B2-42DD-A5EE-5C1D30F84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74" y="1676400"/>
            <a:ext cx="7086600" cy="3505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877C35-97CE-4AA6-8C0D-80E583D55B62}"/>
              </a:ext>
            </a:extLst>
          </p:cNvPr>
          <p:cNvSpPr/>
          <p:nvPr/>
        </p:nvSpPr>
        <p:spPr>
          <a:xfrm rot="16200000">
            <a:off x="676160" y="4146201"/>
            <a:ext cx="1260972" cy="274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5C30A2-75FA-434A-9A93-FAAE2E70B566}"/>
              </a:ext>
            </a:extLst>
          </p:cNvPr>
          <p:cNvSpPr/>
          <p:nvPr/>
        </p:nvSpPr>
        <p:spPr>
          <a:xfrm>
            <a:off x="1089826" y="2850542"/>
            <a:ext cx="1371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71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E018AB-98F5-4FD3-A474-F3AF34707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798" y="2138810"/>
            <a:ext cx="6981825" cy="2552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35932-A71F-4FA6-B0A5-10A24DDD7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Scrum mester vizsga - kérdések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7A5B8E-5709-4D65-B652-44B4AE2B1248}"/>
              </a:ext>
            </a:extLst>
          </p:cNvPr>
          <p:cNvSpPr/>
          <p:nvPr/>
        </p:nvSpPr>
        <p:spPr>
          <a:xfrm>
            <a:off x="1114273" y="3300564"/>
            <a:ext cx="1371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877C35-97CE-4AA6-8C0D-80E583D55B62}"/>
              </a:ext>
            </a:extLst>
          </p:cNvPr>
          <p:cNvSpPr/>
          <p:nvPr/>
        </p:nvSpPr>
        <p:spPr>
          <a:xfrm rot="16200000">
            <a:off x="503619" y="4639959"/>
            <a:ext cx="1591216" cy="369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DF7DFFC-AE89-4E17-B0F4-ED769D970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4475" y="4691510"/>
            <a:ext cx="6570662" cy="88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4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5932-A71F-4FA6-B0A5-10A24DDD7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Scrum mester vizsga - kérdések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6AEBA8-9791-4BD0-B865-8A009DDCD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4" y="2157321"/>
            <a:ext cx="6896100" cy="2438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877C35-97CE-4AA6-8C0D-80E583D55B62}"/>
              </a:ext>
            </a:extLst>
          </p:cNvPr>
          <p:cNvSpPr/>
          <p:nvPr/>
        </p:nvSpPr>
        <p:spPr>
          <a:xfrm rot="16200000">
            <a:off x="1202064" y="4045182"/>
            <a:ext cx="776922" cy="324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7A5B8E-5709-4D65-B652-44B4AE2B1248}"/>
              </a:ext>
            </a:extLst>
          </p:cNvPr>
          <p:cNvSpPr/>
          <p:nvPr/>
        </p:nvSpPr>
        <p:spPr>
          <a:xfrm>
            <a:off x="1428444" y="3476384"/>
            <a:ext cx="1467156" cy="486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4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04B663"/>
      </a:accent4>
      <a:accent5>
        <a:srgbClr val="DF8822"/>
      </a:accent5>
      <a:accent6>
        <a:srgbClr val="BC410A"/>
      </a:accent6>
      <a:hlink>
        <a:srgbClr val="5977C4"/>
      </a:hlink>
      <a:folHlink>
        <a:srgbClr val="0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EF65C0A8DA144BA3CE23371142F1C1" ma:contentTypeVersion="4" ma:contentTypeDescription="Create a new document." ma:contentTypeScope="" ma:versionID="2c02be64a5562b9fd91d2b4fd83b7148">
  <xsd:schema xmlns:xsd="http://www.w3.org/2001/XMLSchema" xmlns:xs="http://www.w3.org/2001/XMLSchema" xmlns:p="http://schemas.microsoft.com/office/2006/metadata/properties" xmlns:ns2="a58a214c-820c-4734-bda3-4e03de5b7370" targetNamespace="http://schemas.microsoft.com/office/2006/metadata/properties" ma:root="true" ma:fieldsID="dc4ba54571355f75e18fa95aa92ef96b" ns2:_="">
    <xsd:import namespace="a58a214c-820c-4734-bda3-4e03de5b73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8a214c-820c-4734-bda3-4e03de5b73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8ADA6A1-FE05-4543-A043-EB35B867FAD3}"/>
</file>

<file path=customXml/itemProps2.xml><?xml version="1.0" encoding="utf-8"?>
<ds:datastoreItem xmlns:ds="http://schemas.openxmlformats.org/officeDocument/2006/customXml" ds:itemID="{378F36A7-0631-4118-BA23-AC8339BE23E4}"/>
</file>

<file path=customXml/itemProps3.xml><?xml version="1.0" encoding="utf-8"?>
<ds:datastoreItem xmlns:ds="http://schemas.openxmlformats.org/officeDocument/2006/customXml" ds:itemID="{5C219749-5068-445B-8C62-D8892E2772CB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7684</TotalTime>
  <Words>4306</Words>
  <Application>Microsoft Office PowerPoint</Application>
  <PresentationFormat>On-screen Show (4:3)</PresentationFormat>
  <Paragraphs>829</Paragraphs>
  <Slides>108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9" baseType="lpstr">
      <vt:lpstr>Aparajita</vt:lpstr>
      <vt:lpstr>Arial</vt:lpstr>
      <vt:lpstr>Arial Rounded MT Bold</vt:lpstr>
      <vt:lpstr>Arial Unicode MS</vt:lpstr>
      <vt:lpstr>Bradley Hand ITC</vt:lpstr>
      <vt:lpstr>Calibri</vt:lpstr>
      <vt:lpstr>Century Gothic</vt:lpstr>
      <vt:lpstr>Lucida Calligraphy</vt:lpstr>
      <vt:lpstr>Vodafone Lt</vt:lpstr>
      <vt:lpstr>Wingdings</vt:lpstr>
      <vt:lpstr>Gallery</vt:lpstr>
      <vt:lpstr>Projektirányítás az informatikában </vt:lpstr>
      <vt:lpstr>Téma:  Agilis projektvégrehajtási módszertanok a szoftverfejlesztésben</vt:lpstr>
      <vt:lpstr>Szoftverfejlesztési módszertan</vt:lpstr>
      <vt:lpstr>PowerPoint Presentation</vt:lpstr>
      <vt:lpstr>Szoftverfejlesztési modellek </vt:lpstr>
      <vt:lpstr>Vízesés modell</vt:lpstr>
      <vt:lpstr> Vízesés modell  </vt:lpstr>
      <vt:lpstr>Agilis kiáltvány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Agilis vezetés</vt:lpstr>
      <vt:lpstr>Agilis vezetés</vt:lpstr>
      <vt:lpstr>Scrum mester vizsga - kérdések</vt:lpstr>
      <vt:lpstr>Scrum mester vizsga - kérdések</vt:lpstr>
      <vt:lpstr>Scrum mester vizsga - kérdések</vt:lpstr>
      <vt:lpstr>Scrum mester vizsga - kérdések</vt:lpstr>
      <vt:lpstr>Scrum mester vizsga - kérdések</vt:lpstr>
      <vt:lpstr>Scrum mester vizsga - kérdések</vt:lpstr>
      <vt:lpstr>Scrum mester vizsga - kérdések</vt:lpstr>
      <vt:lpstr>Scrum mester vizsga - kérdések</vt:lpstr>
      <vt:lpstr>Scrum mester vizsga - kérdések</vt:lpstr>
      <vt:lpstr>Scrum mester vizsga - kérdések</vt:lpstr>
      <vt:lpstr>Scrum mester vizsga - kérdések</vt:lpstr>
      <vt:lpstr>Ingyenesen elérhető tesztek a Scrum kapcsán:</vt:lpstr>
      <vt:lpstr>Jó éjszakát …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Projektirányítás az informatikában </dc:title>
  <dc:creator>Eniko Ilyes</dc:creator>
  <cp:lastModifiedBy>Eniko Ilyes</cp:lastModifiedBy>
  <cp:revision>191</cp:revision>
  <dcterms:created xsi:type="dcterms:W3CDTF">2018-10-18T14:26:32Z</dcterms:created>
  <dcterms:modified xsi:type="dcterms:W3CDTF">2021-10-20T16:40:13Z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0x01010063EF65C0A8DA144BA3CE23371142F1C1</vt:lpwstr>
  </property>
</Properties>
</file>